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3" r:id="rId2"/>
    <p:sldId id="282" r:id="rId3"/>
    <p:sldId id="256" r:id="rId4"/>
    <p:sldId id="257" r:id="rId5"/>
    <p:sldId id="259" r:id="rId6"/>
    <p:sldId id="260" r:id="rId7"/>
    <p:sldId id="264" r:id="rId8"/>
    <p:sldId id="263" r:id="rId9"/>
    <p:sldId id="265" r:id="rId10"/>
    <p:sldId id="262" r:id="rId11"/>
    <p:sldId id="261"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1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2721BB8-6B83-4BA2-861D-38F31BEAC926}" type="datetimeFigureOut">
              <a:rPr lang="en-US" smtClean="0"/>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D2C6FB-81AF-4D23-A052-F72778451276}" type="slidenum">
              <a:rPr lang="en-US" smtClean="0"/>
              <a:t>‹#›</a:t>
            </a:fld>
            <a:endParaRPr lang="en-US"/>
          </a:p>
        </p:txBody>
      </p:sp>
    </p:spTree>
    <p:extLst>
      <p:ext uri="{BB962C8B-B14F-4D97-AF65-F5344CB8AC3E}">
        <p14:creationId xmlns:p14="http://schemas.microsoft.com/office/powerpoint/2010/main" val="4266670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721BB8-6B83-4BA2-861D-38F31BEAC926}" type="datetimeFigureOut">
              <a:rPr lang="en-US" smtClean="0"/>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D2C6FB-81AF-4D23-A052-F72778451276}" type="slidenum">
              <a:rPr lang="en-US" smtClean="0"/>
              <a:t>‹#›</a:t>
            </a:fld>
            <a:endParaRPr lang="en-US"/>
          </a:p>
        </p:txBody>
      </p:sp>
    </p:spTree>
    <p:extLst>
      <p:ext uri="{BB962C8B-B14F-4D97-AF65-F5344CB8AC3E}">
        <p14:creationId xmlns:p14="http://schemas.microsoft.com/office/powerpoint/2010/main" val="2442515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721BB8-6B83-4BA2-861D-38F31BEAC926}" type="datetimeFigureOut">
              <a:rPr lang="en-US" smtClean="0"/>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D2C6FB-81AF-4D23-A052-F72778451276}" type="slidenum">
              <a:rPr lang="en-US" smtClean="0"/>
              <a:t>‹#›</a:t>
            </a:fld>
            <a:endParaRPr lang="en-US"/>
          </a:p>
        </p:txBody>
      </p:sp>
    </p:spTree>
    <p:extLst>
      <p:ext uri="{BB962C8B-B14F-4D97-AF65-F5344CB8AC3E}">
        <p14:creationId xmlns:p14="http://schemas.microsoft.com/office/powerpoint/2010/main" val="2330756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721BB8-6B83-4BA2-861D-38F31BEAC926}" type="datetimeFigureOut">
              <a:rPr lang="en-US" smtClean="0"/>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D2C6FB-81AF-4D23-A052-F72778451276}" type="slidenum">
              <a:rPr lang="en-US" smtClean="0"/>
              <a:t>‹#›</a:t>
            </a:fld>
            <a:endParaRPr lang="en-US"/>
          </a:p>
        </p:txBody>
      </p:sp>
    </p:spTree>
    <p:extLst>
      <p:ext uri="{BB962C8B-B14F-4D97-AF65-F5344CB8AC3E}">
        <p14:creationId xmlns:p14="http://schemas.microsoft.com/office/powerpoint/2010/main" val="2523751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721BB8-6B83-4BA2-861D-38F31BEAC926}" type="datetimeFigureOut">
              <a:rPr lang="en-US" smtClean="0"/>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D2C6FB-81AF-4D23-A052-F72778451276}" type="slidenum">
              <a:rPr lang="en-US" smtClean="0"/>
              <a:t>‹#›</a:t>
            </a:fld>
            <a:endParaRPr lang="en-US"/>
          </a:p>
        </p:txBody>
      </p:sp>
    </p:spTree>
    <p:extLst>
      <p:ext uri="{BB962C8B-B14F-4D97-AF65-F5344CB8AC3E}">
        <p14:creationId xmlns:p14="http://schemas.microsoft.com/office/powerpoint/2010/main" val="3139913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721BB8-6B83-4BA2-861D-38F31BEAC926}" type="datetimeFigureOut">
              <a:rPr lang="en-US" smtClean="0"/>
              <a:t>3/17/2020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D2C6FB-81AF-4D23-A052-F72778451276}" type="slidenum">
              <a:rPr lang="en-US" smtClean="0"/>
              <a:t>‹#›</a:t>
            </a:fld>
            <a:endParaRPr lang="en-US"/>
          </a:p>
        </p:txBody>
      </p:sp>
    </p:spTree>
    <p:extLst>
      <p:ext uri="{BB962C8B-B14F-4D97-AF65-F5344CB8AC3E}">
        <p14:creationId xmlns:p14="http://schemas.microsoft.com/office/powerpoint/2010/main" val="3527722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2721BB8-6B83-4BA2-861D-38F31BEAC926}" type="datetimeFigureOut">
              <a:rPr lang="en-US" smtClean="0"/>
              <a:t>3/17/2020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D2C6FB-81AF-4D23-A052-F72778451276}" type="slidenum">
              <a:rPr lang="en-US" smtClean="0"/>
              <a:t>‹#›</a:t>
            </a:fld>
            <a:endParaRPr lang="en-US"/>
          </a:p>
        </p:txBody>
      </p:sp>
    </p:spTree>
    <p:extLst>
      <p:ext uri="{BB962C8B-B14F-4D97-AF65-F5344CB8AC3E}">
        <p14:creationId xmlns:p14="http://schemas.microsoft.com/office/powerpoint/2010/main" val="3619544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2721BB8-6B83-4BA2-861D-38F31BEAC926}" type="datetimeFigureOut">
              <a:rPr lang="en-US" smtClean="0"/>
              <a:t>3/17/2020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D2C6FB-81AF-4D23-A052-F72778451276}" type="slidenum">
              <a:rPr lang="en-US" smtClean="0"/>
              <a:t>‹#›</a:t>
            </a:fld>
            <a:endParaRPr lang="en-US"/>
          </a:p>
        </p:txBody>
      </p:sp>
    </p:spTree>
    <p:extLst>
      <p:ext uri="{BB962C8B-B14F-4D97-AF65-F5344CB8AC3E}">
        <p14:creationId xmlns:p14="http://schemas.microsoft.com/office/powerpoint/2010/main" val="790534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721BB8-6B83-4BA2-861D-38F31BEAC926}" type="datetimeFigureOut">
              <a:rPr lang="en-US" smtClean="0"/>
              <a:t>3/17/2020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D2C6FB-81AF-4D23-A052-F72778451276}" type="slidenum">
              <a:rPr lang="en-US" smtClean="0"/>
              <a:t>‹#›</a:t>
            </a:fld>
            <a:endParaRPr lang="en-US"/>
          </a:p>
        </p:txBody>
      </p:sp>
    </p:spTree>
    <p:extLst>
      <p:ext uri="{BB962C8B-B14F-4D97-AF65-F5344CB8AC3E}">
        <p14:creationId xmlns:p14="http://schemas.microsoft.com/office/powerpoint/2010/main" val="1461324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721BB8-6B83-4BA2-861D-38F31BEAC926}" type="datetimeFigureOut">
              <a:rPr lang="en-US" smtClean="0"/>
              <a:t>3/17/2020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D2C6FB-81AF-4D23-A052-F72778451276}" type="slidenum">
              <a:rPr lang="en-US" smtClean="0"/>
              <a:t>‹#›</a:t>
            </a:fld>
            <a:endParaRPr lang="en-US"/>
          </a:p>
        </p:txBody>
      </p:sp>
    </p:spTree>
    <p:extLst>
      <p:ext uri="{BB962C8B-B14F-4D97-AF65-F5344CB8AC3E}">
        <p14:creationId xmlns:p14="http://schemas.microsoft.com/office/powerpoint/2010/main" val="437906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721BB8-6B83-4BA2-861D-38F31BEAC926}" type="datetimeFigureOut">
              <a:rPr lang="en-US" smtClean="0"/>
              <a:t>3/17/2020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D2C6FB-81AF-4D23-A052-F72778451276}" type="slidenum">
              <a:rPr lang="en-US" smtClean="0"/>
              <a:t>‹#›</a:t>
            </a:fld>
            <a:endParaRPr lang="en-US"/>
          </a:p>
        </p:txBody>
      </p:sp>
    </p:spTree>
    <p:extLst>
      <p:ext uri="{BB962C8B-B14F-4D97-AF65-F5344CB8AC3E}">
        <p14:creationId xmlns:p14="http://schemas.microsoft.com/office/powerpoint/2010/main" val="3841062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721BB8-6B83-4BA2-861D-38F31BEAC926}" type="datetimeFigureOut">
              <a:rPr lang="en-US" smtClean="0"/>
              <a:t>3/17/2020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D2C6FB-81AF-4D23-A052-F72778451276}" type="slidenum">
              <a:rPr lang="en-US" smtClean="0"/>
              <a:t>‹#›</a:t>
            </a:fld>
            <a:endParaRPr lang="en-US"/>
          </a:p>
        </p:txBody>
      </p:sp>
    </p:spTree>
    <p:extLst>
      <p:ext uri="{BB962C8B-B14F-4D97-AF65-F5344CB8AC3E}">
        <p14:creationId xmlns:p14="http://schemas.microsoft.com/office/powerpoint/2010/main" val="17486587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00200"/>
            <a:ext cx="7772400" cy="1470025"/>
          </a:xfrm>
        </p:spPr>
        <p:txBody>
          <a:bodyPr>
            <a:normAutofit fontScale="90000"/>
          </a:bodyPr>
          <a:lstStyle/>
          <a:p>
            <a:r>
              <a:rPr lang="ar-EG" sz="4800" b="1" dirty="0"/>
              <a:t>انشاء وادارة المناحل </a:t>
            </a:r>
            <a:r>
              <a:rPr lang="ar-EG" b="1" dirty="0"/>
              <a:t/>
            </a:r>
            <a:br>
              <a:rPr lang="ar-EG" b="1" dirty="0"/>
            </a:br>
            <a:r>
              <a:rPr lang="ar-EG" sz="2400" b="1" dirty="0"/>
              <a:t>المحاضرة </a:t>
            </a:r>
            <a:r>
              <a:rPr lang="ar-EG" sz="2400" b="1" dirty="0" smtClean="0"/>
              <a:t>الاولى المستوى الثاني برنامج الاقتصاد والارشاد والمجتمع الريفي</a:t>
            </a:r>
            <a:br>
              <a:rPr lang="ar-EG" sz="2400" b="1" dirty="0" smtClean="0"/>
            </a:br>
            <a:r>
              <a:rPr lang="ar-EG" sz="2400" b="1" dirty="0" smtClean="0"/>
              <a:t> </a:t>
            </a:r>
            <a:r>
              <a:rPr lang="ar-EG" sz="2400" b="1" dirty="0"/>
              <a:t>اثناء تعليق الدراسة</a:t>
            </a:r>
            <a:endParaRPr lang="ar-EG" b="1" dirty="0"/>
          </a:p>
        </p:txBody>
      </p:sp>
      <p:sp>
        <p:nvSpPr>
          <p:cNvPr id="3" name="Subtitle 2"/>
          <p:cNvSpPr>
            <a:spLocks noGrp="1"/>
          </p:cNvSpPr>
          <p:nvPr>
            <p:ph type="subTitle" idx="1"/>
          </p:nvPr>
        </p:nvSpPr>
        <p:spPr>
          <a:xfrm>
            <a:off x="1371600" y="3352800"/>
            <a:ext cx="6400800" cy="1752600"/>
          </a:xfrm>
        </p:spPr>
        <p:txBody>
          <a:bodyPr/>
          <a:lstStyle/>
          <a:p>
            <a:r>
              <a:rPr lang="ar-EG" b="1" dirty="0">
                <a:solidFill>
                  <a:srgbClr val="FF0000"/>
                </a:solidFill>
              </a:rPr>
              <a:t>ا.د/ ناجح عمران</a:t>
            </a:r>
          </a:p>
          <a:p>
            <a:r>
              <a:rPr lang="ar-EG" b="1" dirty="0">
                <a:solidFill>
                  <a:srgbClr val="FF0000"/>
                </a:solidFill>
              </a:rPr>
              <a:t>استاذ الحشرات الاقتصادية وتربية النحل</a:t>
            </a:r>
          </a:p>
        </p:txBody>
      </p:sp>
    </p:spTree>
    <p:extLst>
      <p:ext uri="{BB962C8B-B14F-4D97-AF65-F5344CB8AC3E}">
        <p14:creationId xmlns:p14="http://schemas.microsoft.com/office/powerpoint/2010/main" val="2904414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609600" y="304800"/>
            <a:ext cx="8077199" cy="5943600"/>
          </a:xfrm>
          <a:prstGeom prst="rect">
            <a:avLst/>
          </a:prstGeom>
          <a:noFill/>
          <a:ln>
            <a:noFill/>
          </a:ln>
          <a:extLst/>
        </p:spPr>
      </p:pic>
      <p:sp>
        <p:nvSpPr>
          <p:cNvPr id="3" name="Rectangle 2"/>
          <p:cNvSpPr/>
          <p:nvPr/>
        </p:nvSpPr>
        <p:spPr>
          <a:xfrm>
            <a:off x="4038600" y="6166571"/>
            <a:ext cx="2794355" cy="578235"/>
          </a:xfrm>
          <a:prstGeom prst="rect">
            <a:avLst/>
          </a:prstGeom>
        </p:spPr>
        <p:txBody>
          <a:bodyPr wrap="none">
            <a:spAutoFit/>
          </a:bodyPr>
          <a:lstStyle/>
          <a:p>
            <a:pPr marL="228600" lvl="0" algn="just" rtl="1" fontAlgn="base">
              <a:lnSpc>
                <a:spcPct val="150000"/>
              </a:lnSpc>
            </a:pPr>
            <a:r>
              <a:rPr lang="ar-EG" sz="2400" b="1" dirty="0">
                <a:solidFill>
                  <a:srgbClr val="FF0000"/>
                </a:solidFill>
                <a:latin typeface="Times New Roman"/>
                <a:ea typeface="Times New Roman"/>
                <a:cs typeface="Tahoma"/>
              </a:rPr>
              <a:t>استخراج الطرود </a:t>
            </a:r>
            <a:endParaRPr lang="en-US" sz="2400" b="1" dirty="0">
              <a:solidFill>
                <a:srgbClr val="FF0000"/>
              </a:solidFill>
              <a:latin typeface="Times New Roman"/>
              <a:ea typeface="Times New Roman"/>
            </a:endParaRPr>
          </a:p>
        </p:txBody>
      </p:sp>
    </p:spTree>
    <p:extLst>
      <p:ext uri="{BB962C8B-B14F-4D97-AF65-F5344CB8AC3E}">
        <p14:creationId xmlns:p14="http://schemas.microsoft.com/office/powerpoint/2010/main" val="741802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609600" y="304800"/>
            <a:ext cx="8229599" cy="6019800"/>
          </a:xfrm>
          <a:prstGeom prst="rect">
            <a:avLst/>
          </a:prstGeom>
          <a:noFill/>
          <a:ln>
            <a:noFill/>
          </a:ln>
          <a:extLst/>
        </p:spPr>
      </p:pic>
      <p:sp>
        <p:nvSpPr>
          <p:cNvPr id="3" name="Rectangle 2"/>
          <p:cNvSpPr/>
          <p:nvPr/>
        </p:nvSpPr>
        <p:spPr>
          <a:xfrm>
            <a:off x="3688060" y="6127365"/>
            <a:ext cx="3159839" cy="578235"/>
          </a:xfrm>
          <a:prstGeom prst="rect">
            <a:avLst/>
          </a:prstGeom>
        </p:spPr>
        <p:txBody>
          <a:bodyPr wrap="none">
            <a:spAutoFit/>
          </a:bodyPr>
          <a:lstStyle/>
          <a:p>
            <a:pPr marL="228600" lvl="0" algn="just" rtl="1" fontAlgn="base">
              <a:lnSpc>
                <a:spcPct val="150000"/>
              </a:lnSpc>
            </a:pPr>
            <a:r>
              <a:rPr lang="ar-EG" sz="2400" b="1" dirty="0">
                <a:solidFill>
                  <a:srgbClr val="FF0000"/>
                </a:solidFill>
                <a:latin typeface="Times New Roman"/>
                <a:ea typeface="Times New Roman"/>
                <a:cs typeface="Tahoma"/>
              </a:rPr>
              <a:t>شحن ونقل الطرود </a:t>
            </a:r>
            <a:endParaRPr lang="en-US" sz="2400" b="1" dirty="0">
              <a:solidFill>
                <a:srgbClr val="FF0000"/>
              </a:solidFill>
              <a:latin typeface="Times New Roman"/>
              <a:ea typeface="Times New Roman"/>
            </a:endParaRPr>
          </a:p>
        </p:txBody>
      </p:sp>
    </p:spTree>
    <p:extLst>
      <p:ext uri="{BB962C8B-B14F-4D97-AF65-F5344CB8AC3E}">
        <p14:creationId xmlns:p14="http://schemas.microsoft.com/office/powerpoint/2010/main" val="523516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5764"/>
            <a:ext cx="8610600" cy="6832640"/>
          </a:xfrm>
          <a:prstGeom prst="rect">
            <a:avLst/>
          </a:prstGeom>
        </p:spPr>
        <p:txBody>
          <a:bodyPr wrap="square">
            <a:spAutoFit/>
          </a:bodyPr>
          <a:lstStyle/>
          <a:p>
            <a:pPr marL="228600" marR="0" algn="ctr" rtl="1" fontAlgn="base">
              <a:lnSpc>
                <a:spcPct val="150000"/>
              </a:lnSpc>
              <a:spcBef>
                <a:spcPts val="0"/>
              </a:spcBef>
              <a:spcAft>
                <a:spcPts val="0"/>
              </a:spcAft>
            </a:pPr>
            <a:r>
              <a:rPr lang="ar-SA" sz="2800" b="1" dirty="0">
                <a:latin typeface="Times New Roman"/>
                <a:cs typeface="Tahoma"/>
              </a:rPr>
              <a:t>إنشاء منحل </a:t>
            </a:r>
            <a:endParaRPr lang="en-US" dirty="0">
              <a:effectLst/>
              <a:latin typeface="Times New Roman"/>
              <a:ea typeface="Times New Roman"/>
            </a:endParaRPr>
          </a:p>
          <a:p>
            <a:pPr algn="justLow" rtl="1">
              <a:lnSpc>
                <a:spcPct val="150000"/>
              </a:lnSpc>
            </a:pPr>
            <a:r>
              <a:rPr lang="ar-SA" sz="2400" dirty="0">
                <a:solidFill>
                  <a:srgbClr val="000000"/>
                </a:solidFill>
                <a:effectLst/>
                <a:latin typeface="Times New Roman"/>
                <a:ea typeface="Times New Roman"/>
                <a:cs typeface="Tahoma"/>
              </a:rPr>
              <a:t>        لا يخفي علي أحد أن توجه الدولة الآن هو الاهتمام بالقطاع الخاص وتقليل البطالة وتشجيع المشاريع الصغيرة والمتناهية في الصغر من خلال المشاريع التى تحقق اكثر من هدف فى وقت واحد والتى يمكن تحقيقها بسهولة وتطبيقاها بأقل مجهود وبأدنى تكلفة</a:t>
            </a:r>
            <a:r>
              <a:rPr lang="ar-EG" sz="2400" dirty="0">
                <a:solidFill>
                  <a:srgbClr val="000000"/>
                </a:solidFill>
                <a:effectLst/>
                <a:latin typeface="Times New Roman"/>
                <a:ea typeface="Times New Roman"/>
                <a:cs typeface="Tahoma"/>
              </a:rPr>
              <a:t> ، </a:t>
            </a:r>
            <a:r>
              <a:rPr lang="ar-SA" sz="2400" dirty="0">
                <a:solidFill>
                  <a:srgbClr val="000000"/>
                </a:solidFill>
                <a:effectLst/>
                <a:latin typeface="Times New Roman"/>
                <a:ea typeface="Times New Roman"/>
                <a:cs typeface="Tahoma"/>
              </a:rPr>
              <a:t>ومشروع النحل من ضمن هذه المشاريع التنموية التي تحقق أكثر من هدف في وقت واحد يتمثل فى الاتى .</a:t>
            </a:r>
            <a:endParaRPr lang="en-US" dirty="0">
              <a:effectLst/>
              <a:latin typeface="Times New Roman"/>
              <a:ea typeface="Times New Roman"/>
            </a:endParaRPr>
          </a:p>
          <a:p>
            <a:pPr marL="342900" marR="0" lvl="0" indent="-342900" algn="justLow" rtl="1">
              <a:lnSpc>
                <a:spcPct val="150000"/>
              </a:lnSpc>
              <a:spcBef>
                <a:spcPts val="0"/>
              </a:spcBef>
              <a:spcAft>
                <a:spcPts val="0"/>
              </a:spcAft>
              <a:tabLst>
                <a:tab pos="273050" algn="l"/>
              </a:tabLst>
            </a:pPr>
            <a:r>
              <a:rPr lang="ar-EG" sz="2400" dirty="0">
                <a:solidFill>
                  <a:srgbClr val="000000"/>
                </a:solidFill>
                <a:effectLst/>
                <a:latin typeface="Times New Roman"/>
                <a:ea typeface="Times New Roman"/>
                <a:cs typeface="Tahoma"/>
              </a:rPr>
              <a:t>1. </a:t>
            </a:r>
            <a:r>
              <a:rPr lang="ar-SA" sz="2400" dirty="0">
                <a:solidFill>
                  <a:srgbClr val="000000"/>
                </a:solidFill>
                <a:effectLst/>
                <a:latin typeface="Times New Roman"/>
                <a:ea typeface="Times New Roman"/>
                <a:cs typeface="Tahoma"/>
              </a:rPr>
              <a:t>زيادة الدخل الأسري</a:t>
            </a:r>
            <a:r>
              <a:rPr lang="ar-EG" sz="2400" dirty="0">
                <a:solidFill>
                  <a:srgbClr val="000000"/>
                </a:solidFill>
                <a:effectLst/>
                <a:latin typeface="Times New Roman"/>
                <a:ea typeface="Times New Roman"/>
                <a:cs typeface="Tahoma"/>
              </a:rPr>
              <a:t> لدى المزارع الصغير .</a:t>
            </a:r>
            <a:endParaRPr lang="en-US" dirty="0">
              <a:effectLst/>
              <a:latin typeface="Times New Roman"/>
              <a:ea typeface="Times New Roman"/>
            </a:endParaRPr>
          </a:p>
          <a:p>
            <a:pPr marL="342900" marR="0" lvl="0" indent="-342900" algn="justLow" rtl="1">
              <a:lnSpc>
                <a:spcPct val="150000"/>
              </a:lnSpc>
              <a:spcBef>
                <a:spcPts val="0"/>
              </a:spcBef>
              <a:spcAft>
                <a:spcPts val="0"/>
              </a:spcAft>
              <a:tabLst>
                <a:tab pos="273050" algn="l"/>
              </a:tabLst>
            </a:pPr>
            <a:r>
              <a:rPr lang="en-US" sz="2400" dirty="0">
                <a:effectLst/>
                <a:latin typeface="Tahoma"/>
                <a:ea typeface="Times New Roman"/>
              </a:rPr>
              <a:t> </a:t>
            </a:r>
            <a:r>
              <a:rPr lang="ar-EG" sz="2400" dirty="0">
                <a:effectLst/>
                <a:latin typeface="Tahoma"/>
                <a:ea typeface="Times New Roman"/>
              </a:rPr>
              <a:t>2. </a:t>
            </a:r>
            <a:r>
              <a:rPr lang="ar-SA" sz="2400" dirty="0">
                <a:solidFill>
                  <a:srgbClr val="000000"/>
                </a:solidFill>
                <a:effectLst/>
                <a:latin typeface="Times New Roman"/>
                <a:ea typeface="Times New Roman"/>
                <a:cs typeface="Tahoma"/>
              </a:rPr>
              <a:t>المساعدة في تقليل نسبة البطالة خصوصاً بين شباب الخريجين ومن الجنسين ، الذين يعملون فى ادارة المناحل وايضا فى تسويق منتجات المناحل من عسل نحل وغذاء ملكات وطرود نحل وملكات .... الخ .</a:t>
            </a:r>
            <a:endParaRPr lang="en-US" dirty="0">
              <a:effectLst/>
              <a:latin typeface="Times New Roman"/>
              <a:ea typeface="Times New Roman"/>
            </a:endParaRPr>
          </a:p>
        </p:txBody>
      </p:sp>
    </p:spTree>
    <p:extLst>
      <p:ext uri="{BB962C8B-B14F-4D97-AF65-F5344CB8AC3E}">
        <p14:creationId xmlns:p14="http://schemas.microsoft.com/office/powerpoint/2010/main" val="2774475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8600"/>
            <a:ext cx="9143999" cy="6324808"/>
          </a:xfrm>
          <a:prstGeom prst="rect">
            <a:avLst/>
          </a:prstGeom>
        </p:spPr>
        <p:txBody>
          <a:bodyPr wrap="square">
            <a:spAutoFit/>
          </a:bodyPr>
          <a:lstStyle/>
          <a:p>
            <a:pPr marL="342900" marR="0" lvl="0" indent="-342900" algn="justLow" rtl="1">
              <a:lnSpc>
                <a:spcPct val="150000"/>
              </a:lnSpc>
              <a:spcBef>
                <a:spcPts val="0"/>
              </a:spcBef>
              <a:spcAft>
                <a:spcPts val="0"/>
              </a:spcAft>
              <a:tabLst>
                <a:tab pos="273050" algn="l"/>
              </a:tabLst>
            </a:pPr>
            <a:r>
              <a:rPr lang="en-US" dirty="0">
                <a:effectLst/>
                <a:latin typeface="Tahoma"/>
                <a:ea typeface="Times New Roman"/>
              </a:rPr>
              <a:t> </a:t>
            </a:r>
            <a:r>
              <a:rPr lang="ar-SA" dirty="0">
                <a:effectLst/>
                <a:latin typeface="Times New Roman"/>
                <a:ea typeface="Times New Roman"/>
                <a:cs typeface="Tahoma"/>
              </a:rPr>
              <a:t> </a:t>
            </a:r>
            <a:r>
              <a:rPr lang="ar-EG" dirty="0">
                <a:effectLst/>
                <a:latin typeface="Times New Roman"/>
                <a:ea typeface="Times New Roman"/>
                <a:cs typeface="Tahoma"/>
              </a:rPr>
              <a:t>3. </a:t>
            </a:r>
            <a:r>
              <a:rPr lang="ar-SA" dirty="0">
                <a:effectLst/>
                <a:latin typeface="Times New Roman"/>
                <a:ea typeface="Times New Roman"/>
                <a:cs typeface="Tahoma"/>
              </a:rPr>
              <a:t>زيادة الدخل القومى من خلال عدة محاور : </a:t>
            </a:r>
            <a:endParaRPr lang="en-US" sz="1400" dirty="0">
              <a:effectLst/>
              <a:latin typeface="Times New Roman"/>
              <a:ea typeface="Times New Roman"/>
            </a:endParaRPr>
          </a:p>
          <a:p>
            <a:pPr marL="742950" marR="0" lvl="1" indent="-285750" algn="justLow" rtl="1">
              <a:lnSpc>
                <a:spcPct val="150000"/>
              </a:lnSpc>
              <a:spcBef>
                <a:spcPts val="0"/>
              </a:spcBef>
              <a:spcAft>
                <a:spcPts val="0"/>
              </a:spcAft>
              <a:buFont typeface="+mj-cs"/>
              <a:buAutoNum type="arabic1Minus"/>
              <a:tabLst>
                <a:tab pos="62865" algn="r"/>
                <a:tab pos="297180" algn="l"/>
              </a:tabLst>
            </a:pPr>
            <a:r>
              <a:rPr lang="ar-SA" dirty="0">
                <a:effectLst/>
                <a:latin typeface="Times New Roman"/>
                <a:ea typeface="Times New Roman"/>
                <a:cs typeface="Tahoma"/>
              </a:rPr>
              <a:t>اولها توفير فرصة عمل لدى الشباب والذى يعتبر الشغل الشاغل للدول وابطال فعل القنبلة الموقوته لان الشباب مستهدفين من جهات كثيرة واستقطابهم نحو العنف والتطرف الاعمى بدلا من انهم الثروة القومية للبلد.</a:t>
            </a:r>
            <a:endParaRPr lang="en-US" sz="1400" dirty="0">
              <a:effectLst/>
              <a:latin typeface="Times New Roman"/>
              <a:ea typeface="Times New Roman"/>
            </a:endParaRPr>
          </a:p>
          <a:p>
            <a:pPr marL="742950" marR="0" lvl="1" indent="-285750" algn="justLow" rtl="1">
              <a:lnSpc>
                <a:spcPct val="150000"/>
              </a:lnSpc>
              <a:spcBef>
                <a:spcPts val="0"/>
              </a:spcBef>
              <a:spcAft>
                <a:spcPts val="0"/>
              </a:spcAft>
              <a:buFont typeface="+mj-cs"/>
              <a:buAutoNum type="arabic1Minus"/>
              <a:tabLst>
                <a:tab pos="62865" algn="r"/>
                <a:tab pos="297180" algn="l"/>
              </a:tabLst>
            </a:pPr>
            <a:r>
              <a:rPr lang="ar-SA" dirty="0">
                <a:effectLst/>
                <a:latin typeface="Times New Roman"/>
                <a:ea typeface="Times New Roman"/>
                <a:cs typeface="Tahoma"/>
              </a:rPr>
              <a:t>تو فير العملة الصعبة من خلال طرود النحل التى تصدر سنويا للدول العربية ودول الخليج بالدولار ومحافظة المنيا تساهم بدور لا بأس به فى سد العجز من تلك الطرود التى تنتج .</a:t>
            </a:r>
            <a:endParaRPr lang="en-US" sz="1400" dirty="0">
              <a:effectLst/>
              <a:latin typeface="Times New Roman"/>
              <a:ea typeface="Times New Roman"/>
            </a:endParaRPr>
          </a:p>
          <a:p>
            <a:pPr marL="742950" marR="0" lvl="1" indent="-285750" algn="justLow" rtl="1">
              <a:lnSpc>
                <a:spcPct val="150000"/>
              </a:lnSpc>
              <a:spcBef>
                <a:spcPts val="0"/>
              </a:spcBef>
              <a:spcAft>
                <a:spcPts val="0"/>
              </a:spcAft>
              <a:buFont typeface="+mj-cs"/>
              <a:buAutoNum type="arabic1Minus"/>
              <a:tabLst>
                <a:tab pos="62865" algn="r"/>
                <a:tab pos="297180" algn="l"/>
              </a:tabLst>
            </a:pPr>
            <a:r>
              <a:rPr lang="ar-SA" dirty="0">
                <a:effectLst/>
                <a:latin typeface="Times New Roman"/>
                <a:ea typeface="Times New Roman"/>
                <a:cs typeface="Tahoma"/>
              </a:rPr>
              <a:t>زيادة دخل الدولة وايضا المزارع من انتاجية الحاصلات الزراعية من خلال الدور الذى يقوم به النحل فى عملية التلقيح الخلطى للازهار حيث ان النحل يساهم بزيادة تصل الى 30 % فى انتاجية كثير من المحاصيل الزراعية بالاضافة الى وجود بعض المحاصيل لا تنتج بالمرة فى حالة عدم وجود نحل بالمنطقة . </a:t>
            </a:r>
            <a:endParaRPr lang="en-US" sz="1400" dirty="0">
              <a:effectLst/>
              <a:latin typeface="Times New Roman"/>
              <a:ea typeface="Times New Roman"/>
            </a:endParaRPr>
          </a:p>
          <a:p>
            <a:pPr algn="justLow" rtl="1">
              <a:lnSpc>
                <a:spcPct val="150000"/>
              </a:lnSpc>
            </a:pPr>
            <a:r>
              <a:rPr lang="ar-SA" dirty="0">
                <a:effectLst/>
                <a:latin typeface="Times New Roman"/>
                <a:ea typeface="Times New Roman"/>
                <a:cs typeface="Tahoma"/>
              </a:rPr>
              <a:t>ان النحل له دور ايجابى وفعال فى المساهمة فى رفاهية الانسان سواء بطريق مباشر او غير مباشر . المباشر وهو معروف من خلال منتجاته ، والغير مباشر من خلال الدور الذى يلعبه النحل فى تلقيح العشرات من النباتات التى يتغذى عليها الانسان مباشرة او التى تتغذى عليها ثروته الحيوانية التى تمد الانسان باحتياجاته من البروتين . فلتخيل سويا ماذا يحدث فى حالة فقدان النحل وضياعة ، ماذا يحدث للانسان وثروته الحيوانية ، بلى شك ان يكون الاثر عظيم .</a:t>
            </a:r>
            <a:endParaRPr lang="en-US" sz="1400" dirty="0">
              <a:effectLst/>
              <a:latin typeface="Times New Roman"/>
              <a:ea typeface="Times New Roman"/>
            </a:endParaRPr>
          </a:p>
        </p:txBody>
      </p:sp>
    </p:spTree>
    <p:extLst>
      <p:ext uri="{BB962C8B-B14F-4D97-AF65-F5344CB8AC3E}">
        <p14:creationId xmlns:p14="http://schemas.microsoft.com/office/powerpoint/2010/main" val="2698355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200"/>
            <a:ext cx="9067800" cy="6247864"/>
          </a:xfrm>
          <a:prstGeom prst="rect">
            <a:avLst/>
          </a:prstGeom>
        </p:spPr>
        <p:txBody>
          <a:bodyPr wrap="square">
            <a:spAutoFit/>
          </a:bodyPr>
          <a:lstStyle/>
          <a:p>
            <a:pPr algn="justLow" rtl="1">
              <a:lnSpc>
                <a:spcPct val="150000"/>
              </a:lnSpc>
            </a:pPr>
            <a:r>
              <a:rPr lang="ar-SA" sz="2000" dirty="0">
                <a:effectLst/>
                <a:latin typeface="Times New Roman"/>
                <a:ea typeface="Times New Roman"/>
                <a:cs typeface="Tahoma"/>
              </a:rPr>
              <a:t>من خلال هذه الاطلالة الموجزة كان لنا رأى فى كيفية المحافظة على تلك الثروة وتنميتها لتحقيق الغرض منها وتعظيم منتجاتها يكون من خلال الاتى :-</a:t>
            </a:r>
            <a:endParaRPr lang="en-US" sz="1600" dirty="0">
              <a:effectLst/>
              <a:latin typeface="Times New Roman"/>
              <a:ea typeface="Times New Roman"/>
            </a:endParaRPr>
          </a:p>
          <a:p>
            <a:pPr marL="342900" marR="0" lvl="0" indent="-342900" algn="justLow" rtl="1">
              <a:lnSpc>
                <a:spcPct val="150000"/>
              </a:lnSpc>
              <a:spcBef>
                <a:spcPts val="0"/>
              </a:spcBef>
              <a:spcAft>
                <a:spcPts val="0"/>
              </a:spcAft>
              <a:buFont typeface="+mj-lt"/>
              <a:buAutoNum type="arabicPeriod"/>
              <a:tabLst>
                <a:tab pos="234315" algn="l"/>
              </a:tabLst>
            </a:pPr>
            <a:r>
              <a:rPr lang="ar-SA" sz="2000" dirty="0">
                <a:effectLst/>
                <a:latin typeface="Times New Roman"/>
                <a:ea typeface="Times New Roman"/>
                <a:cs typeface="Tahoma"/>
              </a:rPr>
              <a:t>اقامة الندوات المتخصصة فى الموضوعات المختلفة فى هذا المجال لا صحاب المناحل القائمة لتمكينهم الاستمرارية فى اداء عملهم على اكمل وجه لان قناعتنا بان النجاح لا يتأتى بفعل الشئ ولكن النجاح يكون بالحفاظ على الشئ والاستمرارية فيه .</a:t>
            </a:r>
            <a:endParaRPr lang="en-US" sz="1600" dirty="0">
              <a:effectLst/>
              <a:latin typeface="Times New Roman"/>
              <a:ea typeface="Times New Roman"/>
            </a:endParaRPr>
          </a:p>
          <a:p>
            <a:pPr marL="342900" marR="0" lvl="0" indent="-342900" algn="justLow" rtl="1">
              <a:lnSpc>
                <a:spcPct val="150000"/>
              </a:lnSpc>
              <a:spcBef>
                <a:spcPts val="0"/>
              </a:spcBef>
              <a:spcAft>
                <a:spcPts val="0"/>
              </a:spcAft>
              <a:buFont typeface="+mj-lt"/>
              <a:buAutoNum type="arabicPeriod"/>
              <a:tabLst>
                <a:tab pos="234315" algn="l"/>
              </a:tabLst>
            </a:pPr>
            <a:r>
              <a:rPr lang="ar-SA" sz="2000" dirty="0">
                <a:effectLst/>
                <a:latin typeface="Times New Roman"/>
                <a:ea typeface="Times New Roman"/>
                <a:cs typeface="Tahoma"/>
              </a:rPr>
              <a:t>عمل الدورات التدريبية للمبتدئين والهواة لاستقطاب الشباب العاطل الذى لا يجد فرصة عمل  لتدريبهم على هذه المهنة والعمل فيها .</a:t>
            </a:r>
            <a:endParaRPr lang="en-US" sz="1600" dirty="0">
              <a:effectLst/>
              <a:latin typeface="Times New Roman"/>
              <a:ea typeface="Times New Roman"/>
            </a:endParaRPr>
          </a:p>
          <a:p>
            <a:pPr marL="342900" marR="0" lvl="0" indent="-342900" algn="justLow" rtl="1">
              <a:lnSpc>
                <a:spcPct val="150000"/>
              </a:lnSpc>
              <a:spcBef>
                <a:spcPts val="0"/>
              </a:spcBef>
              <a:spcAft>
                <a:spcPts val="0"/>
              </a:spcAft>
              <a:buFont typeface="+mj-lt"/>
              <a:buAutoNum type="arabicPeriod"/>
              <a:tabLst>
                <a:tab pos="234315" algn="l"/>
              </a:tabLst>
            </a:pPr>
            <a:r>
              <a:rPr lang="ar-SA" sz="2000" dirty="0">
                <a:effectLst/>
                <a:latin typeface="Times New Roman"/>
                <a:ea typeface="Times New Roman"/>
                <a:cs typeface="Tahoma"/>
              </a:rPr>
              <a:t>توفير احتياجات اصحاب المناحل من الملكات ذات الصفات الممتازة وكان هذا مطلب ملح لكثير من العملاء .</a:t>
            </a:r>
            <a:endParaRPr lang="en-US" sz="1600" dirty="0">
              <a:effectLst/>
              <a:latin typeface="Times New Roman"/>
              <a:ea typeface="Times New Roman"/>
            </a:endParaRPr>
          </a:p>
          <a:p>
            <a:pPr marL="342900" marR="0" lvl="0" indent="-342900" algn="justLow" rtl="1">
              <a:lnSpc>
                <a:spcPct val="150000"/>
              </a:lnSpc>
              <a:spcBef>
                <a:spcPts val="0"/>
              </a:spcBef>
              <a:spcAft>
                <a:spcPts val="0"/>
              </a:spcAft>
              <a:buFont typeface="+mj-lt"/>
              <a:buAutoNum type="arabicPeriod"/>
              <a:tabLst>
                <a:tab pos="234315" algn="l"/>
              </a:tabLst>
            </a:pPr>
            <a:r>
              <a:rPr lang="ar-SA" sz="2000" dirty="0">
                <a:effectLst/>
                <a:latin typeface="Times New Roman"/>
                <a:ea typeface="Times New Roman"/>
                <a:cs typeface="Tahoma"/>
              </a:rPr>
              <a:t>العمل على انتاج نوعيات متميزة من عسل النحل ذات قيمة تنافسية عالية تصلح للاستهلاك المحلى والتصدير .</a:t>
            </a:r>
            <a:endParaRPr lang="en-US" sz="1600" dirty="0">
              <a:effectLst/>
              <a:latin typeface="Times New Roman"/>
              <a:ea typeface="Times New Roman"/>
            </a:endParaRPr>
          </a:p>
          <a:p>
            <a:pPr algn="just" rtl="1"/>
            <a:r>
              <a:rPr lang="ar-SA" sz="2000" dirty="0">
                <a:effectLst/>
                <a:ea typeface="Times New Roman"/>
                <a:cs typeface="Tahoma"/>
              </a:rPr>
              <a:t>اجراء التطبيقات العملية على العلاجات التى تمم على امراض النحل للمتدربين لامكان تطبيقها دون حدوث مشاكل عند التطبيق الخاطئ </a:t>
            </a:r>
            <a:endParaRPr lang="en-US" sz="2000" dirty="0"/>
          </a:p>
        </p:txBody>
      </p:sp>
    </p:spTree>
    <p:extLst>
      <p:ext uri="{BB962C8B-B14F-4D97-AF65-F5344CB8AC3E}">
        <p14:creationId xmlns:p14="http://schemas.microsoft.com/office/powerpoint/2010/main" val="1106856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3025"/>
            <a:ext cx="9144000" cy="6186309"/>
          </a:xfrm>
          <a:prstGeom prst="rect">
            <a:avLst/>
          </a:prstGeom>
        </p:spPr>
        <p:txBody>
          <a:bodyPr wrap="square">
            <a:spAutoFit/>
          </a:bodyPr>
          <a:lstStyle/>
          <a:p>
            <a:pPr algn="justLow" rtl="1">
              <a:lnSpc>
                <a:spcPct val="150000"/>
              </a:lnSpc>
            </a:pPr>
            <a:r>
              <a:rPr lang="ar-SA" sz="2400" dirty="0">
                <a:effectLst/>
                <a:latin typeface="Times New Roman"/>
                <a:ea typeface="Times New Roman"/>
                <a:cs typeface="Tahoma"/>
              </a:rPr>
              <a:t>كيف يتم تنفيذ ذلك وما الدور الذى تلعبه مؤسسات الدولة لتحقيق الغرض منها ولكن فاقد الشئ لا يعطيه فتلك المؤسسة لا تمتلك الارادة الا من خلال سياسة عامة تتبناها الدولة و التي من خلالها يتم تحقيق جميع البنود السابقة من تدريب وتطبيق وانتاج ملكات نحل متميزة تسد احتياجات المناحل وانتاج نوعيات عسل ذات قيمة تسوقية عالية مثل عسل النباتات الطبية وعسل السدر تباع باسعار متميزة وتصلح للتصدير.</a:t>
            </a:r>
            <a:endParaRPr lang="en-US" dirty="0">
              <a:effectLst/>
              <a:latin typeface="Times New Roman"/>
              <a:ea typeface="Times New Roman"/>
            </a:endParaRPr>
          </a:p>
          <a:p>
            <a:pPr algn="justLow" rtl="1">
              <a:lnSpc>
                <a:spcPct val="150000"/>
              </a:lnSpc>
            </a:pPr>
            <a:r>
              <a:rPr lang="ar-SA" sz="2400" dirty="0">
                <a:effectLst/>
                <a:latin typeface="Times New Roman"/>
                <a:ea typeface="Times New Roman"/>
                <a:cs typeface="Tahoma"/>
              </a:rPr>
              <a:t>وبمناقشة تلك الموضوعات المتميزة فى مضمونها وعرضها بهذا الشكل الموجز فى هذا المقرر اصبحت بين يدي تلك المؤسسات والمستثمرين ورجال الاعمال الذين لا يملكون ثقافة الانفاق او الدعم المادى لتلك المؤسسات وابنائنا الطلاب .. من خلال ذلك يتحقق القول بان نضرب عصفورين بحجر .</a:t>
            </a:r>
            <a:endParaRPr lang="en-US" dirty="0">
              <a:effectLst/>
              <a:latin typeface="Times New Roman"/>
              <a:ea typeface="Times New Roman"/>
            </a:endParaRPr>
          </a:p>
        </p:txBody>
      </p:sp>
    </p:spTree>
    <p:extLst>
      <p:ext uri="{BB962C8B-B14F-4D97-AF65-F5344CB8AC3E}">
        <p14:creationId xmlns:p14="http://schemas.microsoft.com/office/powerpoint/2010/main" val="1581617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1371600"/>
            <a:ext cx="7086600" cy="4524315"/>
          </a:xfrm>
          <a:prstGeom prst="rect">
            <a:avLst/>
          </a:prstGeom>
        </p:spPr>
        <p:txBody>
          <a:bodyPr wrap="square">
            <a:spAutoFit/>
          </a:bodyPr>
          <a:lstStyle/>
          <a:p>
            <a:pPr algn="ctr" rtl="1">
              <a:lnSpc>
                <a:spcPct val="150000"/>
              </a:lnSpc>
            </a:pPr>
            <a:r>
              <a:rPr lang="ar-SA" sz="4800" b="1" dirty="0">
                <a:solidFill>
                  <a:srgbClr val="FF0000"/>
                </a:solidFill>
                <a:latin typeface="Times New Roman"/>
                <a:ea typeface="Times New Roman"/>
                <a:cs typeface="Tahoma"/>
              </a:rPr>
              <a:t>دراسة </a:t>
            </a:r>
            <a:r>
              <a:rPr lang="ar-EG" sz="4800" b="1" dirty="0">
                <a:solidFill>
                  <a:srgbClr val="FF0000"/>
                </a:solidFill>
                <a:latin typeface="Times New Roman"/>
                <a:ea typeface="Times New Roman"/>
                <a:cs typeface="Tahoma"/>
              </a:rPr>
              <a:t>ال</a:t>
            </a:r>
            <a:r>
              <a:rPr lang="ar-SA" sz="4800" b="1" dirty="0">
                <a:solidFill>
                  <a:srgbClr val="FF0000"/>
                </a:solidFill>
                <a:latin typeface="Times New Roman"/>
                <a:ea typeface="Times New Roman"/>
                <a:cs typeface="Tahoma"/>
              </a:rPr>
              <a:t>جدوى لاقامة مشروع صغير (منحل)</a:t>
            </a:r>
            <a:endParaRPr lang="en-US" sz="3600" dirty="0">
              <a:solidFill>
                <a:srgbClr val="FF0000"/>
              </a:solidFill>
              <a:effectLst/>
              <a:latin typeface="Times New Roman"/>
              <a:ea typeface="Times New Roman"/>
            </a:endParaRPr>
          </a:p>
          <a:p>
            <a:pPr algn="ctr" rtl="1">
              <a:lnSpc>
                <a:spcPct val="150000"/>
              </a:lnSpc>
            </a:pPr>
            <a:r>
              <a:rPr lang="ar-SA" sz="4800" b="1" dirty="0">
                <a:solidFill>
                  <a:srgbClr val="FF0000"/>
                </a:solidFill>
                <a:latin typeface="Times New Roman"/>
                <a:ea typeface="Times New Roman"/>
                <a:cs typeface="Tahoma"/>
              </a:rPr>
              <a:t> قوامه 100 خلية</a:t>
            </a:r>
            <a:r>
              <a:rPr lang="ar-EG" sz="4800" b="1" dirty="0">
                <a:solidFill>
                  <a:srgbClr val="FF0000"/>
                </a:solidFill>
                <a:latin typeface="Times New Roman"/>
                <a:ea typeface="Times New Roman"/>
                <a:cs typeface="Tahoma"/>
              </a:rPr>
              <a:t> نحل هجين كرنيولي</a:t>
            </a:r>
            <a:r>
              <a:rPr lang="ar-SA" sz="4800" b="1" dirty="0">
                <a:solidFill>
                  <a:srgbClr val="FF0000"/>
                </a:solidFill>
                <a:latin typeface="Times New Roman"/>
                <a:ea typeface="Times New Roman"/>
                <a:cs typeface="Tahoma"/>
              </a:rPr>
              <a:t> </a:t>
            </a:r>
            <a:endParaRPr lang="en-US" sz="3600" dirty="0">
              <a:solidFill>
                <a:srgbClr val="FF0000"/>
              </a:solidFill>
              <a:effectLst/>
              <a:latin typeface="Times New Roman"/>
              <a:ea typeface="Times New Roman"/>
            </a:endParaRPr>
          </a:p>
        </p:txBody>
      </p:sp>
    </p:spTree>
    <p:extLst>
      <p:ext uri="{BB962C8B-B14F-4D97-AF65-F5344CB8AC3E}">
        <p14:creationId xmlns:p14="http://schemas.microsoft.com/office/powerpoint/2010/main" val="1235504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0677476"/>
              </p:ext>
            </p:extLst>
          </p:nvPr>
        </p:nvGraphicFramePr>
        <p:xfrm>
          <a:off x="152401" y="990600"/>
          <a:ext cx="8686799" cy="5663038"/>
        </p:xfrm>
        <a:graphic>
          <a:graphicData uri="http://schemas.openxmlformats.org/drawingml/2006/table">
            <a:tbl>
              <a:tblPr rtl="1" firstRow="1" firstCol="1" lastRow="1" lastCol="1" bandRow="1" bandCol="1"/>
              <a:tblGrid>
                <a:gridCol w="593136">
                  <a:extLst>
                    <a:ext uri="{9D8B030D-6E8A-4147-A177-3AD203B41FA5}">
                      <a16:colId xmlns:a16="http://schemas.microsoft.com/office/drawing/2014/main" xmlns="" val="20000"/>
                    </a:ext>
                  </a:extLst>
                </a:gridCol>
                <a:gridCol w="2372541">
                  <a:extLst>
                    <a:ext uri="{9D8B030D-6E8A-4147-A177-3AD203B41FA5}">
                      <a16:colId xmlns:a16="http://schemas.microsoft.com/office/drawing/2014/main" xmlns="" val="20001"/>
                    </a:ext>
                  </a:extLst>
                </a:gridCol>
                <a:gridCol w="931934">
                  <a:extLst>
                    <a:ext uri="{9D8B030D-6E8A-4147-A177-3AD203B41FA5}">
                      <a16:colId xmlns:a16="http://schemas.microsoft.com/office/drawing/2014/main" xmlns="" val="20002"/>
                    </a:ext>
                  </a:extLst>
                </a:gridCol>
                <a:gridCol w="930996">
                  <a:extLst>
                    <a:ext uri="{9D8B030D-6E8A-4147-A177-3AD203B41FA5}">
                      <a16:colId xmlns:a16="http://schemas.microsoft.com/office/drawing/2014/main" xmlns="" val="20003"/>
                    </a:ext>
                  </a:extLst>
                </a:gridCol>
                <a:gridCol w="1158115">
                  <a:extLst>
                    <a:ext uri="{9D8B030D-6E8A-4147-A177-3AD203B41FA5}">
                      <a16:colId xmlns:a16="http://schemas.microsoft.com/office/drawing/2014/main" xmlns="" val="20004"/>
                    </a:ext>
                  </a:extLst>
                </a:gridCol>
                <a:gridCol w="1103681">
                  <a:extLst>
                    <a:ext uri="{9D8B030D-6E8A-4147-A177-3AD203B41FA5}">
                      <a16:colId xmlns:a16="http://schemas.microsoft.com/office/drawing/2014/main" xmlns="" val="20005"/>
                    </a:ext>
                  </a:extLst>
                </a:gridCol>
                <a:gridCol w="1596396">
                  <a:extLst>
                    <a:ext uri="{9D8B030D-6E8A-4147-A177-3AD203B41FA5}">
                      <a16:colId xmlns:a16="http://schemas.microsoft.com/office/drawing/2014/main" xmlns="" val="20006"/>
                    </a:ext>
                  </a:extLst>
                </a:gridCol>
              </a:tblGrid>
              <a:tr h="757478">
                <a:tc>
                  <a:txBody>
                    <a:bodyPr/>
                    <a:lstStyle/>
                    <a:p>
                      <a:pPr marL="0" marR="0" algn="justLow" rtl="1">
                        <a:lnSpc>
                          <a:spcPct val="150000"/>
                        </a:lnSpc>
                        <a:spcBef>
                          <a:spcPts val="0"/>
                        </a:spcBef>
                        <a:spcAft>
                          <a:spcPts val="0"/>
                        </a:spcAft>
                      </a:pPr>
                      <a:r>
                        <a:rPr lang="ar-EG" sz="900" b="1" dirty="0">
                          <a:effectLst/>
                          <a:latin typeface="Times New Roman"/>
                          <a:ea typeface="Times New Roman"/>
                          <a:cs typeface="Arial"/>
                        </a:rPr>
                        <a:t>م</a:t>
                      </a:r>
                      <a:endParaRPr lang="en-US" sz="800" dirty="0">
                        <a:effectLst/>
                        <a:latin typeface="Times New Roman"/>
                        <a:ea typeface="Times New Roman"/>
                        <a:cs typeface="Arial"/>
                      </a:endParaRPr>
                    </a:p>
                  </a:txBody>
                  <a:tcPr marL="43242" marR="43242"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justLow" rtl="1">
                        <a:lnSpc>
                          <a:spcPct val="150000"/>
                        </a:lnSpc>
                        <a:spcBef>
                          <a:spcPts val="0"/>
                        </a:spcBef>
                        <a:spcAft>
                          <a:spcPts val="0"/>
                        </a:spcAft>
                      </a:pPr>
                      <a:r>
                        <a:rPr lang="ar-SA" sz="1000" b="1" dirty="0">
                          <a:effectLst/>
                          <a:latin typeface="Times New Roman"/>
                          <a:ea typeface="Times New Roman"/>
                          <a:cs typeface="Tahoma"/>
                        </a:rPr>
                        <a:t>البنود</a:t>
                      </a:r>
                      <a:r>
                        <a:rPr lang="ar-SA" sz="1500" b="1" dirty="0">
                          <a:effectLst/>
                          <a:latin typeface="Times New Roman"/>
                          <a:ea typeface="Times New Roman"/>
                          <a:cs typeface="Arial"/>
                        </a:rPr>
                        <a:t> </a:t>
                      </a:r>
                      <a:r>
                        <a:rPr lang="ar-SA" sz="1000" b="1" dirty="0">
                          <a:effectLst/>
                          <a:latin typeface="Times New Roman"/>
                          <a:ea typeface="Times New Roman"/>
                          <a:cs typeface="Tahoma"/>
                        </a:rPr>
                        <a:t>الثابتة</a:t>
                      </a:r>
                      <a:endParaRPr lang="en-US" sz="800" dirty="0">
                        <a:effectLst/>
                        <a:latin typeface="Times New Roman"/>
                        <a:ea typeface="Times New Roman"/>
                        <a:cs typeface="Arial"/>
                      </a:endParaRPr>
                    </a:p>
                  </a:txBody>
                  <a:tcPr marL="43242" marR="43242"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rtl="1">
                        <a:lnSpc>
                          <a:spcPct val="150000"/>
                        </a:lnSpc>
                        <a:spcBef>
                          <a:spcPts val="0"/>
                        </a:spcBef>
                        <a:spcAft>
                          <a:spcPts val="0"/>
                        </a:spcAft>
                      </a:pPr>
                      <a:r>
                        <a:rPr lang="ar-EG" sz="900" b="1">
                          <a:effectLst/>
                          <a:latin typeface="Times New Roman"/>
                          <a:ea typeface="Times New Roman"/>
                          <a:cs typeface="Arial"/>
                        </a:rPr>
                        <a:t>العدد المطلوب</a:t>
                      </a:r>
                      <a:endParaRPr lang="en-US" sz="800">
                        <a:effectLst/>
                        <a:latin typeface="Times New Roman"/>
                        <a:ea typeface="Times New Roman"/>
                        <a:cs typeface="Arial"/>
                      </a:endParaRPr>
                    </a:p>
                  </a:txBody>
                  <a:tcPr marL="43242" marR="43242"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rtl="1">
                        <a:lnSpc>
                          <a:spcPct val="150000"/>
                        </a:lnSpc>
                        <a:spcBef>
                          <a:spcPts val="0"/>
                        </a:spcBef>
                        <a:spcAft>
                          <a:spcPts val="0"/>
                        </a:spcAft>
                      </a:pPr>
                      <a:r>
                        <a:rPr lang="ar-EG" sz="900" b="1">
                          <a:effectLst/>
                          <a:latin typeface="Times New Roman"/>
                          <a:ea typeface="Times New Roman"/>
                          <a:cs typeface="Arial"/>
                        </a:rPr>
                        <a:t>سعر الوحدة بالجنية</a:t>
                      </a:r>
                      <a:endParaRPr lang="en-US" sz="800">
                        <a:effectLst/>
                        <a:latin typeface="Times New Roman"/>
                        <a:ea typeface="Times New Roman"/>
                        <a:cs typeface="Arial"/>
                      </a:endParaRPr>
                    </a:p>
                  </a:txBody>
                  <a:tcPr marL="43242" marR="43242"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rtl="1">
                        <a:lnSpc>
                          <a:spcPct val="150000"/>
                        </a:lnSpc>
                        <a:spcBef>
                          <a:spcPts val="0"/>
                        </a:spcBef>
                        <a:spcAft>
                          <a:spcPts val="0"/>
                        </a:spcAft>
                      </a:pPr>
                      <a:r>
                        <a:rPr lang="ar-EG" sz="900" b="1">
                          <a:effectLst/>
                          <a:latin typeface="Times New Roman"/>
                          <a:ea typeface="Times New Roman"/>
                          <a:cs typeface="Arial"/>
                        </a:rPr>
                        <a:t>اجمالى السعر بالجنية</a:t>
                      </a:r>
                      <a:endParaRPr lang="en-US" sz="800">
                        <a:effectLst/>
                        <a:latin typeface="Times New Roman"/>
                        <a:ea typeface="Times New Roman"/>
                        <a:cs typeface="Arial"/>
                      </a:endParaRPr>
                    </a:p>
                  </a:txBody>
                  <a:tcPr marL="43242" marR="43242"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rtl="1">
                        <a:lnSpc>
                          <a:spcPct val="150000"/>
                        </a:lnSpc>
                        <a:spcBef>
                          <a:spcPts val="0"/>
                        </a:spcBef>
                        <a:spcAft>
                          <a:spcPts val="0"/>
                        </a:spcAft>
                      </a:pPr>
                      <a:r>
                        <a:rPr lang="ar-EG" sz="900" b="1">
                          <a:effectLst/>
                          <a:latin typeface="Times New Roman"/>
                          <a:ea typeface="Times New Roman"/>
                          <a:cs typeface="Arial"/>
                        </a:rPr>
                        <a:t>مدة الاستهلاك بالسنة</a:t>
                      </a:r>
                      <a:endParaRPr lang="en-US" sz="800">
                        <a:effectLst/>
                        <a:latin typeface="Times New Roman"/>
                        <a:ea typeface="Times New Roman"/>
                        <a:cs typeface="Arial"/>
                      </a:endParaRPr>
                    </a:p>
                  </a:txBody>
                  <a:tcPr marL="43242" marR="43242"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rtl="1">
                        <a:lnSpc>
                          <a:spcPct val="150000"/>
                        </a:lnSpc>
                        <a:spcBef>
                          <a:spcPts val="0"/>
                        </a:spcBef>
                        <a:spcAft>
                          <a:spcPts val="0"/>
                        </a:spcAft>
                      </a:pPr>
                      <a:r>
                        <a:rPr lang="ar-EG" sz="900" b="1">
                          <a:effectLst/>
                          <a:latin typeface="Times New Roman"/>
                          <a:ea typeface="Times New Roman"/>
                          <a:cs typeface="Arial"/>
                        </a:rPr>
                        <a:t>قسط الاستهلاك السنوي</a:t>
                      </a:r>
                      <a:endParaRPr lang="en-US" sz="800">
                        <a:effectLst/>
                        <a:latin typeface="Times New Roman"/>
                        <a:ea typeface="Times New Roman"/>
                        <a:cs typeface="Arial"/>
                      </a:endParaRPr>
                    </a:p>
                  </a:txBody>
                  <a:tcPr marL="43242" marR="43242"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70527">
                <a:tc>
                  <a:txBody>
                    <a:bodyPr/>
                    <a:lstStyle/>
                    <a:p>
                      <a:pPr marL="0" marR="0" algn="justLow" rtl="1">
                        <a:lnSpc>
                          <a:spcPct val="150000"/>
                        </a:lnSpc>
                        <a:spcBef>
                          <a:spcPts val="0"/>
                        </a:spcBef>
                        <a:spcAft>
                          <a:spcPts val="0"/>
                        </a:spcAft>
                      </a:pPr>
                      <a:r>
                        <a:rPr lang="ar-EG" sz="900" b="1">
                          <a:effectLst/>
                          <a:latin typeface="Times New Roman"/>
                          <a:ea typeface="Times New Roman"/>
                          <a:cs typeface="Arial"/>
                        </a:rPr>
                        <a:t>1</a:t>
                      </a:r>
                      <a:endParaRPr lang="en-US" sz="800">
                        <a:effectLst/>
                        <a:latin typeface="Times New Roman"/>
                        <a:ea typeface="Times New Roman"/>
                        <a:cs typeface="Arial"/>
                      </a:endParaRPr>
                    </a:p>
                  </a:txBody>
                  <a:tcPr marL="43242" marR="43242"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marL="0" marR="0" algn="justLow" rtl="1">
                        <a:lnSpc>
                          <a:spcPct val="150000"/>
                        </a:lnSpc>
                        <a:spcBef>
                          <a:spcPts val="0"/>
                        </a:spcBef>
                        <a:spcAft>
                          <a:spcPts val="0"/>
                        </a:spcAft>
                      </a:pPr>
                      <a:r>
                        <a:rPr lang="ar-EG" sz="900" b="1">
                          <a:effectLst/>
                          <a:latin typeface="Times New Roman"/>
                          <a:ea typeface="Times New Roman"/>
                          <a:cs typeface="Arial"/>
                        </a:rPr>
                        <a:t>خلايا خشبية دور واحد</a:t>
                      </a:r>
                      <a:endParaRPr lang="en-US" sz="800">
                        <a:effectLst/>
                        <a:latin typeface="Times New Roman"/>
                        <a:ea typeface="Times New Roman"/>
                        <a:cs typeface="Arial"/>
                      </a:endParaRPr>
                    </a:p>
                  </a:txBody>
                  <a:tcPr marL="43242" marR="43242"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marL="0" marR="0" algn="ctr" rtl="1">
                        <a:lnSpc>
                          <a:spcPct val="150000"/>
                        </a:lnSpc>
                        <a:spcBef>
                          <a:spcPts val="0"/>
                        </a:spcBef>
                        <a:spcAft>
                          <a:spcPts val="0"/>
                        </a:spcAft>
                      </a:pPr>
                      <a:r>
                        <a:rPr lang="ar-EG" sz="900" b="1">
                          <a:effectLst/>
                          <a:latin typeface="Times New Roman"/>
                          <a:ea typeface="Times New Roman"/>
                          <a:cs typeface="Arial"/>
                        </a:rPr>
                        <a:t>100</a:t>
                      </a:r>
                      <a:endParaRPr lang="en-US" sz="800">
                        <a:effectLst/>
                        <a:latin typeface="Times New Roman"/>
                        <a:ea typeface="Times New Roman"/>
                        <a:cs typeface="Arial"/>
                      </a:endParaRPr>
                    </a:p>
                  </a:txBody>
                  <a:tcPr marL="43242" marR="43242"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marL="0" marR="0" algn="ctr" rtl="1">
                        <a:lnSpc>
                          <a:spcPct val="150000"/>
                        </a:lnSpc>
                        <a:spcBef>
                          <a:spcPts val="0"/>
                        </a:spcBef>
                        <a:spcAft>
                          <a:spcPts val="0"/>
                        </a:spcAft>
                      </a:pPr>
                      <a:r>
                        <a:rPr lang="ar-EG" sz="900" b="1">
                          <a:effectLst/>
                          <a:latin typeface="Times New Roman"/>
                          <a:ea typeface="Times New Roman"/>
                          <a:cs typeface="Arial"/>
                        </a:rPr>
                        <a:t>220</a:t>
                      </a:r>
                      <a:endParaRPr lang="en-US" sz="800">
                        <a:effectLst/>
                        <a:latin typeface="Times New Roman"/>
                        <a:ea typeface="Times New Roman"/>
                        <a:cs typeface="Arial"/>
                      </a:endParaRPr>
                    </a:p>
                  </a:txBody>
                  <a:tcPr marL="43242" marR="43242"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marL="0" marR="0" algn="ctr" rtl="1">
                        <a:lnSpc>
                          <a:spcPct val="150000"/>
                        </a:lnSpc>
                        <a:spcBef>
                          <a:spcPts val="0"/>
                        </a:spcBef>
                        <a:spcAft>
                          <a:spcPts val="0"/>
                        </a:spcAft>
                      </a:pPr>
                      <a:r>
                        <a:rPr lang="ar-EG" sz="900" b="1">
                          <a:effectLst/>
                          <a:latin typeface="Times New Roman"/>
                          <a:ea typeface="Times New Roman"/>
                          <a:cs typeface="Arial"/>
                        </a:rPr>
                        <a:t>22000</a:t>
                      </a:r>
                      <a:endParaRPr lang="en-US" sz="800">
                        <a:effectLst/>
                        <a:latin typeface="Times New Roman"/>
                        <a:ea typeface="Times New Roman"/>
                        <a:cs typeface="Arial"/>
                      </a:endParaRPr>
                    </a:p>
                  </a:txBody>
                  <a:tcPr marL="43242" marR="43242"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marL="0" marR="0" algn="ctr" rtl="1">
                        <a:lnSpc>
                          <a:spcPct val="150000"/>
                        </a:lnSpc>
                        <a:spcBef>
                          <a:spcPts val="0"/>
                        </a:spcBef>
                        <a:spcAft>
                          <a:spcPts val="0"/>
                        </a:spcAft>
                      </a:pPr>
                      <a:r>
                        <a:rPr lang="ar-EG" sz="900" b="1">
                          <a:effectLst/>
                          <a:latin typeface="Times New Roman"/>
                          <a:ea typeface="Times New Roman"/>
                          <a:cs typeface="Arial"/>
                        </a:rPr>
                        <a:t>15</a:t>
                      </a:r>
                      <a:endParaRPr lang="en-US" sz="800">
                        <a:effectLst/>
                        <a:latin typeface="Times New Roman"/>
                        <a:ea typeface="Times New Roman"/>
                        <a:cs typeface="Arial"/>
                      </a:endParaRPr>
                    </a:p>
                  </a:txBody>
                  <a:tcPr marL="43242" marR="43242" marT="0" marB="0" anchor="ctr">
                    <a:lnL>
                      <a:noFill/>
                    </a:lnL>
                    <a:lnR>
                      <a:noFill/>
                    </a:lnR>
                    <a:lnT w="28575" cap="flat" cmpd="sng" algn="ctr">
                      <a:solidFill>
                        <a:srgbClr val="000000"/>
                      </a:solidFill>
                      <a:prstDash val="solid"/>
                      <a:round/>
                      <a:headEnd type="none" w="med" len="med"/>
                      <a:tailEnd type="none" w="med" len="med"/>
                    </a:lnT>
                    <a:lnB>
                      <a:noFill/>
                    </a:lnB>
                  </a:tcPr>
                </a:tc>
                <a:tc>
                  <a:txBody>
                    <a:bodyPr/>
                    <a:lstStyle/>
                    <a:p>
                      <a:pPr marL="0" marR="0" algn="ctr" rtl="1">
                        <a:lnSpc>
                          <a:spcPct val="150000"/>
                        </a:lnSpc>
                        <a:spcBef>
                          <a:spcPts val="0"/>
                        </a:spcBef>
                        <a:spcAft>
                          <a:spcPts val="0"/>
                        </a:spcAft>
                      </a:pPr>
                      <a:r>
                        <a:rPr lang="ar-EG" sz="900" b="1">
                          <a:effectLst/>
                          <a:latin typeface="Times New Roman"/>
                          <a:ea typeface="Times New Roman"/>
                          <a:cs typeface="Arial"/>
                        </a:rPr>
                        <a:t>1466</a:t>
                      </a:r>
                      <a:endParaRPr lang="en-US" sz="800">
                        <a:effectLst/>
                        <a:latin typeface="Times New Roman"/>
                        <a:ea typeface="Times New Roman"/>
                        <a:cs typeface="Arial"/>
                      </a:endParaRPr>
                    </a:p>
                  </a:txBody>
                  <a:tcPr marL="43242" marR="43242" marT="0" marB="0" anchor="ctr">
                    <a:lnL>
                      <a:noFill/>
                    </a:lnL>
                    <a:lnR>
                      <a:noFill/>
                    </a:lnR>
                    <a:lnT w="28575"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1"/>
                  </a:ext>
                </a:extLst>
              </a:tr>
              <a:tr h="541056">
                <a:tc>
                  <a:txBody>
                    <a:bodyPr/>
                    <a:lstStyle/>
                    <a:p>
                      <a:pPr marL="0" marR="0" algn="justLow" rtl="1">
                        <a:lnSpc>
                          <a:spcPct val="150000"/>
                        </a:lnSpc>
                        <a:spcBef>
                          <a:spcPts val="0"/>
                        </a:spcBef>
                        <a:spcAft>
                          <a:spcPts val="0"/>
                        </a:spcAft>
                      </a:pPr>
                      <a:r>
                        <a:rPr lang="ar-EG" sz="900" b="1">
                          <a:effectLst/>
                          <a:latin typeface="Times New Roman"/>
                          <a:ea typeface="Times New Roman"/>
                          <a:cs typeface="Arial"/>
                        </a:rPr>
                        <a:t>2</a:t>
                      </a:r>
                      <a:endParaRPr lang="en-US" sz="800">
                        <a:effectLst/>
                        <a:latin typeface="Times New Roman"/>
                        <a:ea typeface="Times New Roman"/>
                        <a:cs typeface="Arial"/>
                      </a:endParaRPr>
                    </a:p>
                  </a:txBody>
                  <a:tcPr marL="43242" marR="43242" marT="0" marB="0" anchor="ctr">
                    <a:lnL>
                      <a:noFill/>
                    </a:lnL>
                    <a:lnR>
                      <a:noFill/>
                    </a:lnR>
                    <a:lnT>
                      <a:noFill/>
                    </a:lnT>
                    <a:lnB>
                      <a:noFill/>
                    </a:lnB>
                  </a:tcPr>
                </a:tc>
                <a:tc>
                  <a:txBody>
                    <a:bodyPr/>
                    <a:lstStyle/>
                    <a:p>
                      <a:pPr marL="0" marR="0" algn="justLow" rtl="1">
                        <a:lnSpc>
                          <a:spcPct val="150000"/>
                        </a:lnSpc>
                        <a:spcBef>
                          <a:spcPts val="0"/>
                        </a:spcBef>
                        <a:spcAft>
                          <a:spcPts val="0"/>
                        </a:spcAft>
                      </a:pPr>
                      <a:r>
                        <a:rPr lang="ar-EG" sz="900" b="1" dirty="0">
                          <a:effectLst/>
                          <a:latin typeface="Times New Roman"/>
                          <a:ea typeface="Times New Roman"/>
                          <a:cs typeface="Arial"/>
                        </a:rPr>
                        <a:t>طرد نحل هجين كرنيولى</a:t>
                      </a:r>
                      <a:endParaRPr lang="en-US" sz="800" dirty="0">
                        <a:effectLst/>
                        <a:latin typeface="Times New Roman"/>
                        <a:ea typeface="Times New Roman"/>
                        <a:cs typeface="Arial"/>
                      </a:endParaRPr>
                    </a:p>
                  </a:txBody>
                  <a:tcPr marL="43242" marR="43242" marT="0" marB="0" anchor="ctr">
                    <a:lnL>
                      <a:noFill/>
                    </a:lnL>
                    <a:lnR>
                      <a:noFill/>
                    </a:lnR>
                    <a:lnT>
                      <a:noFill/>
                    </a:lnT>
                    <a:lnB>
                      <a:noFill/>
                    </a:lnB>
                  </a:tcPr>
                </a:tc>
                <a:tc>
                  <a:txBody>
                    <a:bodyPr/>
                    <a:lstStyle/>
                    <a:p>
                      <a:pPr marL="0" marR="0" algn="ctr" rtl="1">
                        <a:lnSpc>
                          <a:spcPct val="150000"/>
                        </a:lnSpc>
                        <a:spcBef>
                          <a:spcPts val="0"/>
                        </a:spcBef>
                        <a:spcAft>
                          <a:spcPts val="0"/>
                        </a:spcAft>
                      </a:pPr>
                      <a:r>
                        <a:rPr lang="ar-EG" sz="900" b="1">
                          <a:effectLst/>
                          <a:latin typeface="Times New Roman"/>
                          <a:ea typeface="Times New Roman"/>
                          <a:cs typeface="Arial"/>
                        </a:rPr>
                        <a:t>100</a:t>
                      </a:r>
                      <a:endParaRPr lang="en-US" sz="800">
                        <a:effectLst/>
                        <a:latin typeface="Times New Roman"/>
                        <a:ea typeface="Times New Roman"/>
                        <a:cs typeface="Arial"/>
                      </a:endParaRPr>
                    </a:p>
                  </a:txBody>
                  <a:tcPr marL="43242" marR="43242" marT="0" marB="0" anchor="ctr">
                    <a:lnL>
                      <a:noFill/>
                    </a:lnL>
                    <a:lnR>
                      <a:noFill/>
                    </a:lnR>
                    <a:lnT>
                      <a:noFill/>
                    </a:lnT>
                    <a:lnB>
                      <a:noFill/>
                    </a:lnB>
                  </a:tcPr>
                </a:tc>
                <a:tc>
                  <a:txBody>
                    <a:bodyPr/>
                    <a:lstStyle/>
                    <a:p>
                      <a:pPr marL="0" marR="0" algn="ctr" rtl="1">
                        <a:lnSpc>
                          <a:spcPct val="150000"/>
                        </a:lnSpc>
                        <a:spcBef>
                          <a:spcPts val="0"/>
                        </a:spcBef>
                        <a:spcAft>
                          <a:spcPts val="0"/>
                        </a:spcAft>
                      </a:pPr>
                      <a:r>
                        <a:rPr lang="ar-EG" sz="900" b="1">
                          <a:effectLst/>
                          <a:latin typeface="Times New Roman"/>
                          <a:ea typeface="Times New Roman"/>
                          <a:cs typeface="Arial"/>
                        </a:rPr>
                        <a:t>400</a:t>
                      </a:r>
                      <a:endParaRPr lang="en-US" sz="800">
                        <a:effectLst/>
                        <a:latin typeface="Times New Roman"/>
                        <a:ea typeface="Times New Roman"/>
                        <a:cs typeface="Arial"/>
                      </a:endParaRPr>
                    </a:p>
                  </a:txBody>
                  <a:tcPr marL="43242" marR="43242" marT="0" marB="0" anchor="ctr">
                    <a:lnL>
                      <a:noFill/>
                    </a:lnL>
                    <a:lnR>
                      <a:noFill/>
                    </a:lnR>
                    <a:lnT>
                      <a:noFill/>
                    </a:lnT>
                    <a:lnB>
                      <a:noFill/>
                    </a:lnB>
                  </a:tcPr>
                </a:tc>
                <a:tc>
                  <a:txBody>
                    <a:bodyPr/>
                    <a:lstStyle/>
                    <a:p>
                      <a:pPr marL="0" marR="0" algn="ctr" rtl="1">
                        <a:lnSpc>
                          <a:spcPct val="150000"/>
                        </a:lnSpc>
                        <a:spcBef>
                          <a:spcPts val="0"/>
                        </a:spcBef>
                        <a:spcAft>
                          <a:spcPts val="0"/>
                        </a:spcAft>
                      </a:pPr>
                      <a:r>
                        <a:rPr lang="ar-EG" sz="900" b="1" dirty="0">
                          <a:effectLst/>
                          <a:latin typeface="Times New Roman"/>
                          <a:ea typeface="Times New Roman"/>
                          <a:cs typeface="Arial"/>
                        </a:rPr>
                        <a:t>40000</a:t>
                      </a:r>
                      <a:endParaRPr lang="en-US" sz="800" dirty="0">
                        <a:effectLst/>
                        <a:latin typeface="Times New Roman"/>
                        <a:ea typeface="Times New Roman"/>
                        <a:cs typeface="Arial"/>
                      </a:endParaRPr>
                    </a:p>
                  </a:txBody>
                  <a:tcPr marL="43242" marR="43242" marT="0" marB="0" anchor="ctr">
                    <a:lnL>
                      <a:noFill/>
                    </a:lnL>
                    <a:lnR>
                      <a:noFill/>
                    </a:lnR>
                    <a:lnT>
                      <a:noFill/>
                    </a:lnT>
                    <a:lnB>
                      <a:noFill/>
                    </a:lnB>
                  </a:tcPr>
                </a:tc>
                <a:tc>
                  <a:txBody>
                    <a:bodyPr/>
                    <a:lstStyle/>
                    <a:p>
                      <a:pPr marL="0" marR="0" algn="ctr" rtl="1">
                        <a:lnSpc>
                          <a:spcPct val="150000"/>
                        </a:lnSpc>
                        <a:spcBef>
                          <a:spcPts val="0"/>
                        </a:spcBef>
                        <a:spcAft>
                          <a:spcPts val="0"/>
                        </a:spcAft>
                      </a:pPr>
                      <a:r>
                        <a:rPr lang="ar-EG" sz="900" b="1">
                          <a:effectLst/>
                          <a:latin typeface="Times New Roman"/>
                          <a:ea typeface="Times New Roman"/>
                          <a:cs typeface="Arial"/>
                        </a:rPr>
                        <a:t>---</a:t>
                      </a:r>
                      <a:endParaRPr lang="en-US" sz="800">
                        <a:effectLst/>
                        <a:latin typeface="Times New Roman"/>
                        <a:ea typeface="Times New Roman"/>
                        <a:cs typeface="Arial"/>
                      </a:endParaRPr>
                    </a:p>
                  </a:txBody>
                  <a:tcPr marL="43242" marR="43242" marT="0" marB="0" anchor="ctr">
                    <a:lnL>
                      <a:noFill/>
                    </a:lnL>
                    <a:lnR>
                      <a:noFill/>
                    </a:lnR>
                    <a:lnT>
                      <a:noFill/>
                    </a:lnT>
                    <a:lnB>
                      <a:noFill/>
                    </a:lnB>
                  </a:tcPr>
                </a:tc>
                <a:tc>
                  <a:txBody>
                    <a:bodyPr/>
                    <a:lstStyle/>
                    <a:p>
                      <a:pPr marL="0" marR="0" algn="ctr" rtl="1">
                        <a:lnSpc>
                          <a:spcPct val="150000"/>
                        </a:lnSpc>
                        <a:spcBef>
                          <a:spcPts val="0"/>
                        </a:spcBef>
                        <a:spcAft>
                          <a:spcPts val="0"/>
                        </a:spcAft>
                      </a:pPr>
                      <a:r>
                        <a:rPr lang="ar-EG" sz="900" b="1">
                          <a:effectLst/>
                          <a:latin typeface="Times New Roman"/>
                          <a:ea typeface="Times New Roman"/>
                          <a:cs typeface="Arial"/>
                        </a:rPr>
                        <a:t>---</a:t>
                      </a:r>
                      <a:endParaRPr lang="en-US" sz="800">
                        <a:effectLst/>
                        <a:latin typeface="Times New Roman"/>
                        <a:ea typeface="Times New Roman"/>
                        <a:cs typeface="Arial"/>
                      </a:endParaRPr>
                    </a:p>
                  </a:txBody>
                  <a:tcPr marL="43242" marR="43242" marT="0" marB="0" anchor="ctr">
                    <a:lnL>
                      <a:noFill/>
                    </a:lnL>
                    <a:lnR>
                      <a:noFill/>
                    </a:lnR>
                    <a:lnT>
                      <a:noFill/>
                    </a:lnT>
                    <a:lnB>
                      <a:noFill/>
                    </a:lnB>
                  </a:tcPr>
                </a:tc>
                <a:extLst>
                  <a:ext uri="{0D108BD9-81ED-4DB2-BD59-A6C34878D82A}">
                    <a16:rowId xmlns:a16="http://schemas.microsoft.com/office/drawing/2014/main" xmlns="" val="10002"/>
                  </a:ext>
                </a:extLst>
              </a:tr>
              <a:tr h="270527">
                <a:tc>
                  <a:txBody>
                    <a:bodyPr/>
                    <a:lstStyle/>
                    <a:p>
                      <a:pPr marL="0" marR="0" algn="justLow" rtl="1">
                        <a:lnSpc>
                          <a:spcPct val="150000"/>
                        </a:lnSpc>
                        <a:spcBef>
                          <a:spcPts val="0"/>
                        </a:spcBef>
                        <a:spcAft>
                          <a:spcPts val="0"/>
                        </a:spcAft>
                      </a:pPr>
                      <a:r>
                        <a:rPr lang="ar-EG" sz="900" b="1">
                          <a:effectLst/>
                          <a:latin typeface="Times New Roman"/>
                          <a:ea typeface="Times New Roman"/>
                          <a:cs typeface="Arial"/>
                        </a:rPr>
                        <a:t>3</a:t>
                      </a:r>
                      <a:endParaRPr lang="en-US" sz="800">
                        <a:effectLst/>
                        <a:latin typeface="Times New Roman"/>
                        <a:ea typeface="Times New Roman"/>
                        <a:cs typeface="Arial"/>
                      </a:endParaRPr>
                    </a:p>
                  </a:txBody>
                  <a:tcPr marL="43242" marR="43242" marT="0" marB="0" anchor="ctr">
                    <a:lnL>
                      <a:noFill/>
                    </a:lnL>
                    <a:lnR>
                      <a:noFill/>
                    </a:lnR>
                    <a:lnT>
                      <a:noFill/>
                    </a:lnT>
                    <a:lnB>
                      <a:noFill/>
                    </a:lnB>
                  </a:tcPr>
                </a:tc>
                <a:tc>
                  <a:txBody>
                    <a:bodyPr/>
                    <a:lstStyle/>
                    <a:p>
                      <a:pPr marL="0" marR="0" algn="justLow" rtl="1">
                        <a:lnSpc>
                          <a:spcPct val="150000"/>
                        </a:lnSpc>
                        <a:spcBef>
                          <a:spcPts val="0"/>
                        </a:spcBef>
                        <a:spcAft>
                          <a:spcPts val="0"/>
                        </a:spcAft>
                      </a:pPr>
                      <a:r>
                        <a:rPr lang="ar-EG" sz="900" b="1">
                          <a:effectLst/>
                          <a:latin typeface="Times New Roman"/>
                          <a:ea typeface="Times New Roman"/>
                          <a:cs typeface="Arial"/>
                        </a:rPr>
                        <a:t>فراز عسل</a:t>
                      </a:r>
                      <a:endParaRPr lang="en-US" sz="800">
                        <a:effectLst/>
                        <a:latin typeface="Times New Roman"/>
                        <a:ea typeface="Times New Roman"/>
                        <a:cs typeface="Arial"/>
                      </a:endParaRPr>
                    </a:p>
                  </a:txBody>
                  <a:tcPr marL="43242" marR="43242" marT="0" marB="0" anchor="ctr">
                    <a:lnL>
                      <a:noFill/>
                    </a:lnL>
                    <a:lnR>
                      <a:noFill/>
                    </a:lnR>
                    <a:lnT>
                      <a:noFill/>
                    </a:lnT>
                    <a:lnB>
                      <a:noFill/>
                    </a:lnB>
                  </a:tcPr>
                </a:tc>
                <a:tc>
                  <a:txBody>
                    <a:bodyPr/>
                    <a:lstStyle/>
                    <a:p>
                      <a:pPr marL="0" marR="0" algn="ctr" rtl="1">
                        <a:lnSpc>
                          <a:spcPct val="150000"/>
                        </a:lnSpc>
                        <a:spcBef>
                          <a:spcPts val="0"/>
                        </a:spcBef>
                        <a:spcAft>
                          <a:spcPts val="0"/>
                        </a:spcAft>
                      </a:pPr>
                      <a:r>
                        <a:rPr lang="ar-EG" sz="900" b="1">
                          <a:effectLst/>
                          <a:latin typeface="Times New Roman"/>
                          <a:ea typeface="Times New Roman"/>
                          <a:cs typeface="Arial"/>
                        </a:rPr>
                        <a:t>1</a:t>
                      </a:r>
                      <a:endParaRPr lang="en-US" sz="800">
                        <a:effectLst/>
                        <a:latin typeface="Times New Roman"/>
                        <a:ea typeface="Times New Roman"/>
                        <a:cs typeface="Arial"/>
                      </a:endParaRPr>
                    </a:p>
                  </a:txBody>
                  <a:tcPr marL="43242" marR="43242" marT="0" marB="0" anchor="ctr">
                    <a:lnL>
                      <a:noFill/>
                    </a:lnL>
                    <a:lnR>
                      <a:noFill/>
                    </a:lnR>
                    <a:lnT>
                      <a:noFill/>
                    </a:lnT>
                    <a:lnB>
                      <a:noFill/>
                    </a:lnB>
                  </a:tcPr>
                </a:tc>
                <a:tc>
                  <a:txBody>
                    <a:bodyPr/>
                    <a:lstStyle/>
                    <a:p>
                      <a:pPr marL="0" marR="0" algn="ctr" rtl="1">
                        <a:lnSpc>
                          <a:spcPct val="150000"/>
                        </a:lnSpc>
                        <a:spcBef>
                          <a:spcPts val="0"/>
                        </a:spcBef>
                        <a:spcAft>
                          <a:spcPts val="0"/>
                        </a:spcAft>
                      </a:pPr>
                      <a:r>
                        <a:rPr lang="ar-EG" sz="900" b="1">
                          <a:effectLst/>
                          <a:latin typeface="Times New Roman"/>
                          <a:ea typeface="Times New Roman"/>
                          <a:cs typeface="Arial"/>
                        </a:rPr>
                        <a:t>2000</a:t>
                      </a:r>
                      <a:endParaRPr lang="en-US" sz="800">
                        <a:effectLst/>
                        <a:latin typeface="Times New Roman"/>
                        <a:ea typeface="Times New Roman"/>
                        <a:cs typeface="Arial"/>
                      </a:endParaRPr>
                    </a:p>
                  </a:txBody>
                  <a:tcPr marL="43242" marR="43242" marT="0" marB="0" anchor="ctr">
                    <a:lnL>
                      <a:noFill/>
                    </a:lnL>
                    <a:lnR>
                      <a:noFill/>
                    </a:lnR>
                    <a:lnT>
                      <a:noFill/>
                    </a:lnT>
                    <a:lnB>
                      <a:noFill/>
                    </a:lnB>
                  </a:tcPr>
                </a:tc>
                <a:tc>
                  <a:txBody>
                    <a:bodyPr/>
                    <a:lstStyle/>
                    <a:p>
                      <a:pPr marL="0" marR="0" algn="ctr" rtl="1">
                        <a:lnSpc>
                          <a:spcPct val="150000"/>
                        </a:lnSpc>
                        <a:spcBef>
                          <a:spcPts val="0"/>
                        </a:spcBef>
                        <a:spcAft>
                          <a:spcPts val="0"/>
                        </a:spcAft>
                      </a:pPr>
                      <a:r>
                        <a:rPr lang="ar-EG" sz="900" b="1">
                          <a:effectLst/>
                          <a:latin typeface="Times New Roman"/>
                          <a:ea typeface="Times New Roman"/>
                          <a:cs typeface="Arial"/>
                        </a:rPr>
                        <a:t>2000</a:t>
                      </a:r>
                      <a:endParaRPr lang="en-US" sz="800">
                        <a:effectLst/>
                        <a:latin typeface="Times New Roman"/>
                        <a:ea typeface="Times New Roman"/>
                        <a:cs typeface="Arial"/>
                      </a:endParaRPr>
                    </a:p>
                  </a:txBody>
                  <a:tcPr marL="43242" marR="43242" marT="0" marB="0" anchor="ctr">
                    <a:lnL>
                      <a:noFill/>
                    </a:lnL>
                    <a:lnR>
                      <a:noFill/>
                    </a:lnR>
                    <a:lnT>
                      <a:noFill/>
                    </a:lnT>
                    <a:lnB>
                      <a:noFill/>
                    </a:lnB>
                  </a:tcPr>
                </a:tc>
                <a:tc>
                  <a:txBody>
                    <a:bodyPr/>
                    <a:lstStyle/>
                    <a:p>
                      <a:pPr marL="0" marR="0" algn="ctr" rtl="1">
                        <a:lnSpc>
                          <a:spcPct val="150000"/>
                        </a:lnSpc>
                        <a:spcBef>
                          <a:spcPts val="0"/>
                        </a:spcBef>
                        <a:spcAft>
                          <a:spcPts val="0"/>
                        </a:spcAft>
                      </a:pPr>
                      <a:r>
                        <a:rPr lang="ar-EG" sz="900" b="1">
                          <a:effectLst/>
                          <a:latin typeface="Times New Roman"/>
                          <a:ea typeface="Times New Roman"/>
                          <a:cs typeface="Arial"/>
                        </a:rPr>
                        <a:t>20</a:t>
                      </a:r>
                      <a:endParaRPr lang="en-US" sz="800">
                        <a:effectLst/>
                        <a:latin typeface="Times New Roman"/>
                        <a:ea typeface="Times New Roman"/>
                        <a:cs typeface="Arial"/>
                      </a:endParaRPr>
                    </a:p>
                  </a:txBody>
                  <a:tcPr marL="43242" marR="43242" marT="0" marB="0" anchor="ctr">
                    <a:lnL>
                      <a:noFill/>
                    </a:lnL>
                    <a:lnR>
                      <a:noFill/>
                    </a:lnR>
                    <a:lnT>
                      <a:noFill/>
                    </a:lnT>
                    <a:lnB>
                      <a:noFill/>
                    </a:lnB>
                  </a:tcPr>
                </a:tc>
                <a:tc>
                  <a:txBody>
                    <a:bodyPr/>
                    <a:lstStyle/>
                    <a:p>
                      <a:pPr marL="0" marR="0" algn="ctr" rtl="1">
                        <a:lnSpc>
                          <a:spcPct val="150000"/>
                        </a:lnSpc>
                        <a:spcBef>
                          <a:spcPts val="0"/>
                        </a:spcBef>
                        <a:spcAft>
                          <a:spcPts val="0"/>
                        </a:spcAft>
                      </a:pPr>
                      <a:r>
                        <a:rPr lang="ar-EG" sz="900" b="1">
                          <a:effectLst/>
                          <a:latin typeface="Times New Roman"/>
                          <a:ea typeface="Times New Roman"/>
                          <a:cs typeface="Arial"/>
                        </a:rPr>
                        <a:t>100</a:t>
                      </a:r>
                      <a:endParaRPr lang="en-US" sz="800">
                        <a:effectLst/>
                        <a:latin typeface="Times New Roman"/>
                        <a:ea typeface="Times New Roman"/>
                        <a:cs typeface="Arial"/>
                      </a:endParaRPr>
                    </a:p>
                  </a:txBody>
                  <a:tcPr marL="43242" marR="43242" marT="0" marB="0" anchor="ctr">
                    <a:lnL>
                      <a:noFill/>
                    </a:lnL>
                    <a:lnR>
                      <a:noFill/>
                    </a:lnR>
                    <a:lnT>
                      <a:noFill/>
                    </a:lnT>
                    <a:lnB>
                      <a:noFill/>
                    </a:lnB>
                  </a:tcPr>
                </a:tc>
                <a:extLst>
                  <a:ext uri="{0D108BD9-81ED-4DB2-BD59-A6C34878D82A}">
                    <a16:rowId xmlns:a16="http://schemas.microsoft.com/office/drawing/2014/main" xmlns="" val="10003"/>
                  </a:ext>
                </a:extLst>
              </a:tr>
              <a:tr h="270527">
                <a:tc>
                  <a:txBody>
                    <a:bodyPr/>
                    <a:lstStyle/>
                    <a:p>
                      <a:pPr marL="0" marR="0" algn="justLow" rtl="1">
                        <a:lnSpc>
                          <a:spcPct val="150000"/>
                        </a:lnSpc>
                        <a:spcBef>
                          <a:spcPts val="0"/>
                        </a:spcBef>
                        <a:spcAft>
                          <a:spcPts val="0"/>
                        </a:spcAft>
                      </a:pPr>
                      <a:r>
                        <a:rPr lang="ar-EG" sz="900" b="1">
                          <a:effectLst/>
                          <a:latin typeface="Times New Roman"/>
                          <a:ea typeface="Times New Roman"/>
                          <a:cs typeface="Arial"/>
                        </a:rPr>
                        <a:t>4</a:t>
                      </a:r>
                      <a:endParaRPr lang="en-US" sz="800">
                        <a:effectLst/>
                        <a:latin typeface="Times New Roman"/>
                        <a:ea typeface="Times New Roman"/>
                        <a:cs typeface="Arial"/>
                      </a:endParaRPr>
                    </a:p>
                  </a:txBody>
                  <a:tcPr marL="43242" marR="43242" marT="0" marB="0" anchor="ctr">
                    <a:lnL>
                      <a:noFill/>
                    </a:lnL>
                    <a:lnR>
                      <a:noFill/>
                    </a:lnR>
                    <a:lnT>
                      <a:noFill/>
                    </a:lnT>
                    <a:lnB>
                      <a:noFill/>
                    </a:lnB>
                  </a:tcPr>
                </a:tc>
                <a:tc>
                  <a:txBody>
                    <a:bodyPr/>
                    <a:lstStyle/>
                    <a:p>
                      <a:pPr marL="0" marR="0" algn="justLow" rtl="1">
                        <a:lnSpc>
                          <a:spcPct val="150000"/>
                        </a:lnSpc>
                        <a:spcBef>
                          <a:spcPts val="0"/>
                        </a:spcBef>
                        <a:spcAft>
                          <a:spcPts val="0"/>
                        </a:spcAft>
                      </a:pPr>
                      <a:r>
                        <a:rPr lang="ar-EG" sz="900" b="1">
                          <a:effectLst/>
                          <a:latin typeface="Times New Roman"/>
                          <a:ea typeface="Times New Roman"/>
                          <a:cs typeface="Arial"/>
                        </a:rPr>
                        <a:t>منضج</a:t>
                      </a:r>
                      <a:endParaRPr lang="en-US" sz="800">
                        <a:effectLst/>
                        <a:latin typeface="Times New Roman"/>
                        <a:ea typeface="Times New Roman"/>
                        <a:cs typeface="Arial"/>
                      </a:endParaRPr>
                    </a:p>
                  </a:txBody>
                  <a:tcPr marL="43242" marR="43242" marT="0" marB="0" anchor="ctr">
                    <a:lnL>
                      <a:noFill/>
                    </a:lnL>
                    <a:lnR>
                      <a:noFill/>
                    </a:lnR>
                    <a:lnT>
                      <a:noFill/>
                    </a:lnT>
                    <a:lnB>
                      <a:noFill/>
                    </a:lnB>
                  </a:tcPr>
                </a:tc>
                <a:tc>
                  <a:txBody>
                    <a:bodyPr/>
                    <a:lstStyle/>
                    <a:p>
                      <a:pPr marL="0" marR="0" algn="ctr" rtl="1">
                        <a:lnSpc>
                          <a:spcPct val="150000"/>
                        </a:lnSpc>
                        <a:spcBef>
                          <a:spcPts val="0"/>
                        </a:spcBef>
                        <a:spcAft>
                          <a:spcPts val="0"/>
                        </a:spcAft>
                      </a:pPr>
                      <a:r>
                        <a:rPr lang="ar-EG" sz="900" b="1">
                          <a:effectLst/>
                          <a:latin typeface="Times New Roman"/>
                          <a:ea typeface="Times New Roman"/>
                          <a:cs typeface="Arial"/>
                        </a:rPr>
                        <a:t>2</a:t>
                      </a:r>
                      <a:endParaRPr lang="en-US" sz="800">
                        <a:effectLst/>
                        <a:latin typeface="Times New Roman"/>
                        <a:ea typeface="Times New Roman"/>
                        <a:cs typeface="Arial"/>
                      </a:endParaRPr>
                    </a:p>
                  </a:txBody>
                  <a:tcPr marL="43242" marR="43242" marT="0" marB="0" anchor="ctr">
                    <a:lnL>
                      <a:noFill/>
                    </a:lnL>
                    <a:lnR>
                      <a:noFill/>
                    </a:lnR>
                    <a:lnT>
                      <a:noFill/>
                    </a:lnT>
                    <a:lnB>
                      <a:noFill/>
                    </a:lnB>
                  </a:tcPr>
                </a:tc>
                <a:tc>
                  <a:txBody>
                    <a:bodyPr/>
                    <a:lstStyle/>
                    <a:p>
                      <a:pPr marL="0" marR="0" algn="ctr" rtl="1">
                        <a:lnSpc>
                          <a:spcPct val="150000"/>
                        </a:lnSpc>
                        <a:spcBef>
                          <a:spcPts val="0"/>
                        </a:spcBef>
                        <a:spcAft>
                          <a:spcPts val="0"/>
                        </a:spcAft>
                      </a:pPr>
                      <a:r>
                        <a:rPr lang="ar-EG" sz="900" b="1">
                          <a:effectLst/>
                          <a:latin typeface="Times New Roman"/>
                          <a:ea typeface="Times New Roman"/>
                          <a:cs typeface="Arial"/>
                        </a:rPr>
                        <a:t>500</a:t>
                      </a:r>
                      <a:endParaRPr lang="en-US" sz="800">
                        <a:effectLst/>
                        <a:latin typeface="Times New Roman"/>
                        <a:ea typeface="Times New Roman"/>
                        <a:cs typeface="Arial"/>
                      </a:endParaRPr>
                    </a:p>
                  </a:txBody>
                  <a:tcPr marL="43242" marR="43242" marT="0" marB="0" anchor="ctr">
                    <a:lnL>
                      <a:noFill/>
                    </a:lnL>
                    <a:lnR>
                      <a:noFill/>
                    </a:lnR>
                    <a:lnT>
                      <a:noFill/>
                    </a:lnT>
                    <a:lnB>
                      <a:noFill/>
                    </a:lnB>
                  </a:tcPr>
                </a:tc>
                <a:tc>
                  <a:txBody>
                    <a:bodyPr/>
                    <a:lstStyle/>
                    <a:p>
                      <a:pPr marL="0" marR="0" algn="ctr" rtl="1">
                        <a:lnSpc>
                          <a:spcPct val="150000"/>
                        </a:lnSpc>
                        <a:spcBef>
                          <a:spcPts val="0"/>
                        </a:spcBef>
                        <a:spcAft>
                          <a:spcPts val="0"/>
                        </a:spcAft>
                      </a:pPr>
                      <a:r>
                        <a:rPr lang="ar-EG" sz="900" b="1">
                          <a:effectLst/>
                          <a:latin typeface="Times New Roman"/>
                          <a:ea typeface="Times New Roman"/>
                          <a:cs typeface="Arial"/>
                        </a:rPr>
                        <a:t>1000</a:t>
                      </a:r>
                      <a:endParaRPr lang="en-US" sz="800">
                        <a:effectLst/>
                        <a:latin typeface="Times New Roman"/>
                        <a:ea typeface="Times New Roman"/>
                        <a:cs typeface="Arial"/>
                      </a:endParaRPr>
                    </a:p>
                  </a:txBody>
                  <a:tcPr marL="43242" marR="43242" marT="0" marB="0" anchor="ctr">
                    <a:lnL>
                      <a:noFill/>
                    </a:lnL>
                    <a:lnR>
                      <a:noFill/>
                    </a:lnR>
                    <a:lnT>
                      <a:noFill/>
                    </a:lnT>
                    <a:lnB>
                      <a:noFill/>
                    </a:lnB>
                  </a:tcPr>
                </a:tc>
                <a:tc>
                  <a:txBody>
                    <a:bodyPr/>
                    <a:lstStyle/>
                    <a:p>
                      <a:pPr marL="0" marR="0" algn="ctr" rtl="1">
                        <a:lnSpc>
                          <a:spcPct val="150000"/>
                        </a:lnSpc>
                        <a:spcBef>
                          <a:spcPts val="0"/>
                        </a:spcBef>
                        <a:spcAft>
                          <a:spcPts val="0"/>
                        </a:spcAft>
                      </a:pPr>
                      <a:r>
                        <a:rPr lang="ar-EG" sz="900" b="1">
                          <a:effectLst/>
                          <a:latin typeface="Times New Roman"/>
                          <a:ea typeface="Times New Roman"/>
                          <a:cs typeface="Arial"/>
                        </a:rPr>
                        <a:t>20</a:t>
                      </a:r>
                      <a:endParaRPr lang="en-US" sz="800">
                        <a:effectLst/>
                        <a:latin typeface="Times New Roman"/>
                        <a:ea typeface="Times New Roman"/>
                        <a:cs typeface="Arial"/>
                      </a:endParaRPr>
                    </a:p>
                  </a:txBody>
                  <a:tcPr marL="43242" marR="43242" marT="0" marB="0" anchor="ctr">
                    <a:lnL>
                      <a:noFill/>
                    </a:lnL>
                    <a:lnR>
                      <a:noFill/>
                    </a:lnR>
                    <a:lnT>
                      <a:noFill/>
                    </a:lnT>
                    <a:lnB>
                      <a:noFill/>
                    </a:lnB>
                  </a:tcPr>
                </a:tc>
                <a:tc>
                  <a:txBody>
                    <a:bodyPr/>
                    <a:lstStyle/>
                    <a:p>
                      <a:pPr marL="0" marR="0" algn="ctr" rtl="1">
                        <a:lnSpc>
                          <a:spcPct val="150000"/>
                        </a:lnSpc>
                        <a:spcBef>
                          <a:spcPts val="0"/>
                        </a:spcBef>
                        <a:spcAft>
                          <a:spcPts val="0"/>
                        </a:spcAft>
                      </a:pPr>
                      <a:r>
                        <a:rPr lang="ar-EG" sz="900" b="1">
                          <a:effectLst/>
                          <a:latin typeface="Times New Roman"/>
                          <a:ea typeface="Times New Roman"/>
                          <a:cs typeface="Arial"/>
                        </a:rPr>
                        <a:t>50</a:t>
                      </a:r>
                      <a:endParaRPr lang="en-US" sz="800">
                        <a:effectLst/>
                        <a:latin typeface="Times New Roman"/>
                        <a:ea typeface="Times New Roman"/>
                        <a:cs typeface="Arial"/>
                      </a:endParaRPr>
                    </a:p>
                  </a:txBody>
                  <a:tcPr marL="43242" marR="43242" marT="0" marB="0" anchor="ctr">
                    <a:lnL>
                      <a:noFill/>
                    </a:lnL>
                    <a:lnR>
                      <a:noFill/>
                    </a:lnR>
                    <a:lnT>
                      <a:noFill/>
                    </a:lnT>
                    <a:lnB>
                      <a:noFill/>
                    </a:lnB>
                  </a:tcPr>
                </a:tc>
                <a:extLst>
                  <a:ext uri="{0D108BD9-81ED-4DB2-BD59-A6C34878D82A}">
                    <a16:rowId xmlns:a16="http://schemas.microsoft.com/office/drawing/2014/main" xmlns="" val="10004"/>
                  </a:ext>
                </a:extLst>
              </a:tr>
              <a:tr h="270527">
                <a:tc>
                  <a:txBody>
                    <a:bodyPr/>
                    <a:lstStyle/>
                    <a:p>
                      <a:pPr marL="0" marR="0" algn="justLow" rtl="1">
                        <a:lnSpc>
                          <a:spcPct val="150000"/>
                        </a:lnSpc>
                        <a:spcBef>
                          <a:spcPts val="0"/>
                        </a:spcBef>
                        <a:spcAft>
                          <a:spcPts val="0"/>
                        </a:spcAft>
                      </a:pPr>
                      <a:r>
                        <a:rPr lang="ar-EG" sz="900" b="1">
                          <a:effectLst/>
                          <a:latin typeface="Times New Roman"/>
                          <a:ea typeface="Times New Roman"/>
                          <a:cs typeface="Arial"/>
                        </a:rPr>
                        <a:t>5</a:t>
                      </a:r>
                      <a:endParaRPr lang="en-US" sz="800">
                        <a:effectLst/>
                        <a:latin typeface="Times New Roman"/>
                        <a:ea typeface="Times New Roman"/>
                        <a:cs typeface="Arial"/>
                      </a:endParaRPr>
                    </a:p>
                  </a:txBody>
                  <a:tcPr marL="43242" marR="43242" marT="0" marB="0" anchor="ctr">
                    <a:lnL>
                      <a:noFill/>
                    </a:lnL>
                    <a:lnR>
                      <a:noFill/>
                    </a:lnR>
                    <a:lnT>
                      <a:noFill/>
                    </a:lnT>
                    <a:lnB>
                      <a:noFill/>
                    </a:lnB>
                  </a:tcPr>
                </a:tc>
                <a:tc>
                  <a:txBody>
                    <a:bodyPr/>
                    <a:lstStyle/>
                    <a:p>
                      <a:pPr marL="0" marR="0" algn="justLow" rtl="1">
                        <a:lnSpc>
                          <a:spcPct val="150000"/>
                        </a:lnSpc>
                        <a:spcBef>
                          <a:spcPts val="0"/>
                        </a:spcBef>
                        <a:spcAft>
                          <a:spcPts val="0"/>
                        </a:spcAft>
                      </a:pPr>
                      <a:r>
                        <a:rPr lang="ar-EG" sz="900" b="1">
                          <a:effectLst/>
                          <a:latin typeface="Times New Roman"/>
                          <a:ea typeface="Times New Roman"/>
                          <a:cs typeface="Arial"/>
                        </a:rPr>
                        <a:t>منضة كشط</a:t>
                      </a:r>
                      <a:endParaRPr lang="en-US" sz="800">
                        <a:effectLst/>
                        <a:latin typeface="Times New Roman"/>
                        <a:ea typeface="Times New Roman"/>
                        <a:cs typeface="Arial"/>
                      </a:endParaRPr>
                    </a:p>
                  </a:txBody>
                  <a:tcPr marL="43242" marR="43242" marT="0" marB="0" anchor="ctr">
                    <a:lnL>
                      <a:noFill/>
                    </a:lnL>
                    <a:lnR>
                      <a:noFill/>
                    </a:lnR>
                    <a:lnT>
                      <a:noFill/>
                    </a:lnT>
                    <a:lnB>
                      <a:noFill/>
                    </a:lnB>
                  </a:tcPr>
                </a:tc>
                <a:tc>
                  <a:txBody>
                    <a:bodyPr/>
                    <a:lstStyle/>
                    <a:p>
                      <a:pPr marL="0" marR="0" algn="ctr" rtl="1">
                        <a:lnSpc>
                          <a:spcPct val="150000"/>
                        </a:lnSpc>
                        <a:spcBef>
                          <a:spcPts val="0"/>
                        </a:spcBef>
                        <a:spcAft>
                          <a:spcPts val="0"/>
                        </a:spcAft>
                      </a:pPr>
                      <a:r>
                        <a:rPr lang="ar-EG" sz="900" b="1">
                          <a:effectLst/>
                          <a:latin typeface="Times New Roman"/>
                          <a:ea typeface="Times New Roman"/>
                          <a:cs typeface="Arial"/>
                        </a:rPr>
                        <a:t>1</a:t>
                      </a:r>
                      <a:endParaRPr lang="en-US" sz="800">
                        <a:effectLst/>
                        <a:latin typeface="Times New Roman"/>
                        <a:ea typeface="Times New Roman"/>
                        <a:cs typeface="Arial"/>
                      </a:endParaRPr>
                    </a:p>
                  </a:txBody>
                  <a:tcPr marL="43242" marR="43242" marT="0" marB="0" anchor="ctr">
                    <a:lnL>
                      <a:noFill/>
                    </a:lnL>
                    <a:lnR>
                      <a:noFill/>
                    </a:lnR>
                    <a:lnT>
                      <a:noFill/>
                    </a:lnT>
                    <a:lnB>
                      <a:noFill/>
                    </a:lnB>
                  </a:tcPr>
                </a:tc>
                <a:tc>
                  <a:txBody>
                    <a:bodyPr/>
                    <a:lstStyle/>
                    <a:p>
                      <a:pPr marL="0" marR="0" algn="ctr" rtl="1">
                        <a:lnSpc>
                          <a:spcPct val="150000"/>
                        </a:lnSpc>
                        <a:spcBef>
                          <a:spcPts val="0"/>
                        </a:spcBef>
                        <a:spcAft>
                          <a:spcPts val="0"/>
                        </a:spcAft>
                      </a:pPr>
                      <a:r>
                        <a:rPr lang="ar-EG" sz="900" b="1">
                          <a:effectLst/>
                          <a:latin typeface="Times New Roman"/>
                          <a:ea typeface="Times New Roman"/>
                          <a:cs typeface="Arial"/>
                        </a:rPr>
                        <a:t>400</a:t>
                      </a:r>
                      <a:endParaRPr lang="en-US" sz="800">
                        <a:effectLst/>
                        <a:latin typeface="Times New Roman"/>
                        <a:ea typeface="Times New Roman"/>
                        <a:cs typeface="Arial"/>
                      </a:endParaRPr>
                    </a:p>
                  </a:txBody>
                  <a:tcPr marL="43242" marR="43242" marT="0" marB="0" anchor="ctr">
                    <a:lnL>
                      <a:noFill/>
                    </a:lnL>
                    <a:lnR>
                      <a:noFill/>
                    </a:lnR>
                    <a:lnT>
                      <a:noFill/>
                    </a:lnT>
                    <a:lnB>
                      <a:noFill/>
                    </a:lnB>
                  </a:tcPr>
                </a:tc>
                <a:tc>
                  <a:txBody>
                    <a:bodyPr/>
                    <a:lstStyle/>
                    <a:p>
                      <a:pPr marL="0" marR="0" algn="ctr" rtl="1">
                        <a:lnSpc>
                          <a:spcPct val="150000"/>
                        </a:lnSpc>
                        <a:spcBef>
                          <a:spcPts val="0"/>
                        </a:spcBef>
                        <a:spcAft>
                          <a:spcPts val="0"/>
                        </a:spcAft>
                      </a:pPr>
                      <a:r>
                        <a:rPr lang="ar-EG" sz="900" b="1">
                          <a:effectLst/>
                          <a:latin typeface="Times New Roman"/>
                          <a:ea typeface="Times New Roman"/>
                          <a:cs typeface="Arial"/>
                        </a:rPr>
                        <a:t>400</a:t>
                      </a:r>
                      <a:endParaRPr lang="en-US" sz="800">
                        <a:effectLst/>
                        <a:latin typeface="Times New Roman"/>
                        <a:ea typeface="Times New Roman"/>
                        <a:cs typeface="Arial"/>
                      </a:endParaRPr>
                    </a:p>
                  </a:txBody>
                  <a:tcPr marL="43242" marR="43242" marT="0" marB="0" anchor="ctr">
                    <a:lnL>
                      <a:noFill/>
                    </a:lnL>
                    <a:lnR>
                      <a:noFill/>
                    </a:lnR>
                    <a:lnT>
                      <a:noFill/>
                    </a:lnT>
                    <a:lnB>
                      <a:noFill/>
                    </a:lnB>
                  </a:tcPr>
                </a:tc>
                <a:tc>
                  <a:txBody>
                    <a:bodyPr/>
                    <a:lstStyle/>
                    <a:p>
                      <a:pPr marL="0" marR="0" algn="ctr" rtl="1">
                        <a:lnSpc>
                          <a:spcPct val="150000"/>
                        </a:lnSpc>
                        <a:spcBef>
                          <a:spcPts val="0"/>
                        </a:spcBef>
                        <a:spcAft>
                          <a:spcPts val="0"/>
                        </a:spcAft>
                      </a:pPr>
                      <a:r>
                        <a:rPr lang="ar-EG" sz="900" b="1">
                          <a:effectLst/>
                          <a:latin typeface="Times New Roman"/>
                          <a:ea typeface="Times New Roman"/>
                          <a:cs typeface="Arial"/>
                        </a:rPr>
                        <a:t>20</a:t>
                      </a:r>
                      <a:endParaRPr lang="en-US" sz="800">
                        <a:effectLst/>
                        <a:latin typeface="Times New Roman"/>
                        <a:ea typeface="Times New Roman"/>
                        <a:cs typeface="Arial"/>
                      </a:endParaRPr>
                    </a:p>
                  </a:txBody>
                  <a:tcPr marL="43242" marR="43242" marT="0" marB="0" anchor="ctr">
                    <a:lnL>
                      <a:noFill/>
                    </a:lnL>
                    <a:lnR>
                      <a:noFill/>
                    </a:lnR>
                    <a:lnT>
                      <a:noFill/>
                    </a:lnT>
                    <a:lnB>
                      <a:noFill/>
                    </a:lnB>
                  </a:tcPr>
                </a:tc>
                <a:tc>
                  <a:txBody>
                    <a:bodyPr/>
                    <a:lstStyle/>
                    <a:p>
                      <a:pPr marL="0" marR="0" algn="ctr" rtl="1">
                        <a:lnSpc>
                          <a:spcPct val="150000"/>
                        </a:lnSpc>
                        <a:spcBef>
                          <a:spcPts val="0"/>
                        </a:spcBef>
                        <a:spcAft>
                          <a:spcPts val="0"/>
                        </a:spcAft>
                      </a:pPr>
                      <a:r>
                        <a:rPr lang="ar-EG" sz="900" b="1">
                          <a:effectLst/>
                          <a:latin typeface="Times New Roman"/>
                          <a:ea typeface="Times New Roman"/>
                          <a:cs typeface="Arial"/>
                        </a:rPr>
                        <a:t>20</a:t>
                      </a:r>
                      <a:endParaRPr lang="en-US" sz="800">
                        <a:effectLst/>
                        <a:latin typeface="Times New Roman"/>
                        <a:ea typeface="Times New Roman"/>
                        <a:cs typeface="Arial"/>
                      </a:endParaRPr>
                    </a:p>
                  </a:txBody>
                  <a:tcPr marL="43242" marR="43242" marT="0" marB="0" anchor="ctr">
                    <a:lnL>
                      <a:noFill/>
                    </a:lnL>
                    <a:lnR>
                      <a:noFill/>
                    </a:lnR>
                    <a:lnT>
                      <a:noFill/>
                    </a:lnT>
                    <a:lnB>
                      <a:noFill/>
                    </a:lnB>
                  </a:tcPr>
                </a:tc>
                <a:extLst>
                  <a:ext uri="{0D108BD9-81ED-4DB2-BD59-A6C34878D82A}">
                    <a16:rowId xmlns:a16="http://schemas.microsoft.com/office/drawing/2014/main" xmlns="" val="10005"/>
                  </a:ext>
                </a:extLst>
              </a:tr>
              <a:tr h="270527">
                <a:tc>
                  <a:txBody>
                    <a:bodyPr/>
                    <a:lstStyle/>
                    <a:p>
                      <a:pPr marL="0" marR="0" algn="justLow" rtl="1">
                        <a:lnSpc>
                          <a:spcPct val="150000"/>
                        </a:lnSpc>
                        <a:spcBef>
                          <a:spcPts val="0"/>
                        </a:spcBef>
                        <a:spcAft>
                          <a:spcPts val="0"/>
                        </a:spcAft>
                      </a:pPr>
                      <a:r>
                        <a:rPr lang="ar-EG" sz="900" b="1">
                          <a:effectLst/>
                          <a:latin typeface="Times New Roman"/>
                          <a:ea typeface="Times New Roman"/>
                          <a:cs typeface="Arial"/>
                        </a:rPr>
                        <a:t>6</a:t>
                      </a:r>
                      <a:endParaRPr lang="en-US" sz="800">
                        <a:effectLst/>
                        <a:latin typeface="Times New Roman"/>
                        <a:ea typeface="Times New Roman"/>
                        <a:cs typeface="Arial"/>
                      </a:endParaRPr>
                    </a:p>
                  </a:txBody>
                  <a:tcPr marL="43242" marR="43242" marT="0" marB="0" anchor="ctr">
                    <a:lnL>
                      <a:noFill/>
                    </a:lnL>
                    <a:lnR>
                      <a:noFill/>
                    </a:lnR>
                    <a:lnT>
                      <a:noFill/>
                    </a:lnT>
                    <a:lnB>
                      <a:noFill/>
                    </a:lnB>
                  </a:tcPr>
                </a:tc>
                <a:tc>
                  <a:txBody>
                    <a:bodyPr/>
                    <a:lstStyle/>
                    <a:p>
                      <a:pPr marL="0" marR="0" algn="justLow" rtl="1">
                        <a:lnSpc>
                          <a:spcPct val="150000"/>
                        </a:lnSpc>
                        <a:spcBef>
                          <a:spcPts val="0"/>
                        </a:spcBef>
                        <a:spcAft>
                          <a:spcPts val="0"/>
                        </a:spcAft>
                      </a:pPr>
                      <a:r>
                        <a:rPr lang="ar-EG" sz="900" b="1">
                          <a:effectLst/>
                          <a:latin typeface="Times New Roman"/>
                          <a:ea typeface="Times New Roman"/>
                          <a:cs typeface="Arial"/>
                        </a:rPr>
                        <a:t>صناديق خشب للفرز</a:t>
                      </a:r>
                      <a:endParaRPr lang="en-US" sz="800">
                        <a:effectLst/>
                        <a:latin typeface="Times New Roman"/>
                        <a:ea typeface="Times New Roman"/>
                        <a:cs typeface="Arial"/>
                      </a:endParaRPr>
                    </a:p>
                  </a:txBody>
                  <a:tcPr marL="43242" marR="43242" marT="0" marB="0" anchor="ctr">
                    <a:lnL>
                      <a:noFill/>
                    </a:lnL>
                    <a:lnR>
                      <a:noFill/>
                    </a:lnR>
                    <a:lnT>
                      <a:noFill/>
                    </a:lnT>
                    <a:lnB>
                      <a:noFill/>
                    </a:lnB>
                  </a:tcPr>
                </a:tc>
                <a:tc>
                  <a:txBody>
                    <a:bodyPr/>
                    <a:lstStyle/>
                    <a:p>
                      <a:pPr marL="0" marR="0" algn="ctr" rtl="1">
                        <a:lnSpc>
                          <a:spcPct val="150000"/>
                        </a:lnSpc>
                        <a:spcBef>
                          <a:spcPts val="0"/>
                        </a:spcBef>
                        <a:spcAft>
                          <a:spcPts val="0"/>
                        </a:spcAft>
                      </a:pPr>
                      <a:r>
                        <a:rPr lang="ar-EG" sz="900" b="1">
                          <a:effectLst/>
                          <a:latin typeface="Times New Roman"/>
                          <a:ea typeface="Times New Roman"/>
                          <a:cs typeface="Arial"/>
                        </a:rPr>
                        <a:t>5</a:t>
                      </a:r>
                      <a:endParaRPr lang="en-US" sz="800">
                        <a:effectLst/>
                        <a:latin typeface="Times New Roman"/>
                        <a:ea typeface="Times New Roman"/>
                        <a:cs typeface="Arial"/>
                      </a:endParaRPr>
                    </a:p>
                  </a:txBody>
                  <a:tcPr marL="43242" marR="43242" marT="0" marB="0" anchor="ctr">
                    <a:lnL>
                      <a:noFill/>
                    </a:lnL>
                    <a:lnR>
                      <a:noFill/>
                    </a:lnR>
                    <a:lnT>
                      <a:noFill/>
                    </a:lnT>
                    <a:lnB>
                      <a:noFill/>
                    </a:lnB>
                  </a:tcPr>
                </a:tc>
                <a:tc>
                  <a:txBody>
                    <a:bodyPr/>
                    <a:lstStyle/>
                    <a:p>
                      <a:pPr marL="0" marR="0" algn="ctr" rtl="1">
                        <a:lnSpc>
                          <a:spcPct val="150000"/>
                        </a:lnSpc>
                        <a:spcBef>
                          <a:spcPts val="0"/>
                        </a:spcBef>
                        <a:spcAft>
                          <a:spcPts val="0"/>
                        </a:spcAft>
                      </a:pPr>
                      <a:r>
                        <a:rPr lang="ar-EG" sz="900" b="1">
                          <a:effectLst/>
                          <a:latin typeface="Times New Roman"/>
                          <a:ea typeface="Times New Roman"/>
                          <a:cs typeface="Arial"/>
                        </a:rPr>
                        <a:t>100</a:t>
                      </a:r>
                      <a:endParaRPr lang="en-US" sz="800">
                        <a:effectLst/>
                        <a:latin typeface="Times New Roman"/>
                        <a:ea typeface="Times New Roman"/>
                        <a:cs typeface="Arial"/>
                      </a:endParaRPr>
                    </a:p>
                  </a:txBody>
                  <a:tcPr marL="43242" marR="43242" marT="0" marB="0" anchor="ctr">
                    <a:lnL>
                      <a:noFill/>
                    </a:lnL>
                    <a:lnR>
                      <a:noFill/>
                    </a:lnR>
                    <a:lnT>
                      <a:noFill/>
                    </a:lnT>
                    <a:lnB>
                      <a:noFill/>
                    </a:lnB>
                  </a:tcPr>
                </a:tc>
                <a:tc>
                  <a:txBody>
                    <a:bodyPr/>
                    <a:lstStyle/>
                    <a:p>
                      <a:pPr marL="0" marR="0" algn="ctr" rtl="1">
                        <a:lnSpc>
                          <a:spcPct val="150000"/>
                        </a:lnSpc>
                        <a:spcBef>
                          <a:spcPts val="0"/>
                        </a:spcBef>
                        <a:spcAft>
                          <a:spcPts val="0"/>
                        </a:spcAft>
                      </a:pPr>
                      <a:r>
                        <a:rPr lang="ar-EG" sz="900" b="1">
                          <a:effectLst/>
                          <a:latin typeface="Times New Roman"/>
                          <a:ea typeface="Times New Roman"/>
                          <a:cs typeface="Arial"/>
                        </a:rPr>
                        <a:t>500</a:t>
                      </a:r>
                      <a:endParaRPr lang="en-US" sz="800">
                        <a:effectLst/>
                        <a:latin typeface="Times New Roman"/>
                        <a:ea typeface="Times New Roman"/>
                        <a:cs typeface="Arial"/>
                      </a:endParaRPr>
                    </a:p>
                  </a:txBody>
                  <a:tcPr marL="43242" marR="43242" marT="0" marB="0" anchor="ctr">
                    <a:lnL>
                      <a:noFill/>
                    </a:lnL>
                    <a:lnR>
                      <a:noFill/>
                    </a:lnR>
                    <a:lnT>
                      <a:noFill/>
                    </a:lnT>
                    <a:lnB>
                      <a:noFill/>
                    </a:lnB>
                  </a:tcPr>
                </a:tc>
                <a:tc>
                  <a:txBody>
                    <a:bodyPr/>
                    <a:lstStyle/>
                    <a:p>
                      <a:pPr marL="0" marR="0" algn="ctr" rtl="1">
                        <a:lnSpc>
                          <a:spcPct val="150000"/>
                        </a:lnSpc>
                        <a:spcBef>
                          <a:spcPts val="0"/>
                        </a:spcBef>
                        <a:spcAft>
                          <a:spcPts val="0"/>
                        </a:spcAft>
                      </a:pPr>
                      <a:r>
                        <a:rPr lang="ar-EG" sz="900" b="1">
                          <a:effectLst/>
                          <a:latin typeface="Times New Roman"/>
                          <a:ea typeface="Times New Roman"/>
                          <a:cs typeface="Arial"/>
                        </a:rPr>
                        <a:t>20</a:t>
                      </a:r>
                      <a:endParaRPr lang="en-US" sz="800">
                        <a:effectLst/>
                        <a:latin typeface="Times New Roman"/>
                        <a:ea typeface="Times New Roman"/>
                        <a:cs typeface="Arial"/>
                      </a:endParaRPr>
                    </a:p>
                  </a:txBody>
                  <a:tcPr marL="43242" marR="43242" marT="0" marB="0" anchor="ctr">
                    <a:lnL>
                      <a:noFill/>
                    </a:lnL>
                    <a:lnR>
                      <a:noFill/>
                    </a:lnR>
                    <a:lnT>
                      <a:noFill/>
                    </a:lnT>
                    <a:lnB>
                      <a:noFill/>
                    </a:lnB>
                  </a:tcPr>
                </a:tc>
                <a:tc>
                  <a:txBody>
                    <a:bodyPr/>
                    <a:lstStyle/>
                    <a:p>
                      <a:pPr marL="0" marR="0" algn="ctr" rtl="1">
                        <a:lnSpc>
                          <a:spcPct val="150000"/>
                        </a:lnSpc>
                        <a:spcBef>
                          <a:spcPts val="0"/>
                        </a:spcBef>
                        <a:spcAft>
                          <a:spcPts val="0"/>
                        </a:spcAft>
                      </a:pPr>
                      <a:r>
                        <a:rPr lang="ar-EG" sz="900" b="1">
                          <a:effectLst/>
                          <a:latin typeface="Times New Roman"/>
                          <a:ea typeface="Times New Roman"/>
                          <a:cs typeface="Arial"/>
                        </a:rPr>
                        <a:t>20</a:t>
                      </a:r>
                      <a:endParaRPr lang="en-US" sz="800">
                        <a:effectLst/>
                        <a:latin typeface="Times New Roman"/>
                        <a:ea typeface="Times New Roman"/>
                        <a:cs typeface="Arial"/>
                      </a:endParaRPr>
                    </a:p>
                  </a:txBody>
                  <a:tcPr marL="43242" marR="43242" marT="0" marB="0" anchor="ctr">
                    <a:lnL>
                      <a:noFill/>
                    </a:lnL>
                    <a:lnR>
                      <a:noFill/>
                    </a:lnR>
                    <a:lnT>
                      <a:noFill/>
                    </a:lnT>
                    <a:lnB>
                      <a:noFill/>
                    </a:lnB>
                  </a:tcPr>
                </a:tc>
                <a:extLst>
                  <a:ext uri="{0D108BD9-81ED-4DB2-BD59-A6C34878D82A}">
                    <a16:rowId xmlns:a16="http://schemas.microsoft.com/office/drawing/2014/main" xmlns="" val="10006"/>
                  </a:ext>
                </a:extLst>
              </a:tr>
              <a:tr h="270527">
                <a:tc>
                  <a:txBody>
                    <a:bodyPr/>
                    <a:lstStyle/>
                    <a:p>
                      <a:pPr marL="0" marR="0" algn="justLow" rtl="1">
                        <a:lnSpc>
                          <a:spcPct val="150000"/>
                        </a:lnSpc>
                        <a:spcBef>
                          <a:spcPts val="0"/>
                        </a:spcBef>
                        <a:spcAft>
                          <a:spcPts val="0"/>
                        </a:spcAft>
                      </a:pPr>
                      <a:r>
                        <a:rPr lang="ar-EG" sz="900" b="1">
                          <a:effectLst/>
                          <a:latin typeface="Times New Roman"/>
                          <a:ea typeface="Times New Roman"/>
                          <a:cs typeface="Arial"/>
                        </a:rPr>
                        <a:t>7</a:t>
                      </a:r>
                      <a:endParaRPr lang="en-US" sz="800">
                        <a:effectLst/>
                        <a:latin typeface="Times New Roman"/>
                        <a:ea typeface="Times New Roman"/>
                        <a:cs typeface="Arial"/>
                      </a:endParaRPr>
                    </a:p>
                  </a:txBody>
                  <a:tcPr marL="43242" marR="43242" marT="0" marB="0" anchor="ctr">
                    <a:lnL>
                      <a:noFill/>
                    </a:lnL>
                    <a:lnR>
                      <a:noFill/>
                    </a:lnR>
                    <a:lnT>
                      <a:noFill/>
                    </a:lnT>
                    <a:lnB>
                      <a:noFill/>
                    </a:lnB>
                  </a:tcPr>
                </a:tc>
                <a:tc>
                  <a:txBody>
                    <a:bodyPr/>
                    <a:lstStyle/>
                    <a:p>
                      <a:pPr marL="0" marR="0" algn="justLow" rtl="1">
                        <a:lnSpc>
                          <a:spcPct val="150000"/>
                        </a:lnSpc>
                        <a:spcBef>
                          <a:spcPts val="0"/>
                        </a:spcBef>
                        <a:spcAft>
                          <a:spcPts val="0"/>
                        </a:spcAft>
                      </a:pPr>
                      <a:r>
                        <a:rPr lang="ar-EG" sz="900" b="1">
                          <a:effectLst/>
                          <a:latin typeface="Times New Roman"/>
                          <a:ea typeface="Times New Roman"/>
                          <a:cs typeface="Arial"/>
                        </a:rPr>
                        <a:t>مدخن</a:t>
                      </a:r>
                      <a:endParaRPr lang="en-US" sz="800">
                        <a:effectLst/>
                        <a:latin typeface="Times New Roman"/>
                        <a:ea typeface="Times New Roman"/>
                        <a:cs typeface="Arial"/>
                      </a:endParaRPr>
                    </a:p>
                  </a:txBody>
                  <a:tcPr marL="43242" marR="43242" marT="0" marB="0" anchor="ctr">
                    <a:lnL>
                      <a:noFill/>
                    </a:lnL>
                    <a:lnR>
                      <a:noFill/>
                    </a:lnR>
                    <a:lnT>
                      <a:noFill/>
                    </a:lnT>
                    <a:lnB>
                      <a:noFill/>
                    </a:lnB>
                  </a:tcPr>
                </a:tc>
                <a:tc>
                  <a:txBody>
                    <a:bodyPr/>
                    <a:lstStyle/>
                    <a:p>
                      <a:pPr marL="0" marR="0" algn="ctr" rtl="1">
                        <a:lnSpc>
                          <a:spcPct val="150000"/>
                        </a:lnSpc>
                        <a:spcBef>
                          <a:spcPts val="0"/>
                        </a:spcBef>
                        <a:spcAft>
                          <a:spcPts val="0"/>
                        </a:spcAft>
                      </a:pPr>
                      <a:r>
                        <a:rPr lang="ar-EG" sz="900" b="1">
                          <a:effectLst/>
                          <a:latin typeface="Times New Roman"/>
                          <a:ea typeface="Times New Roman"/>
                          <a:cs typeface="Arial"/>
                        </a:rPr>
                        <a:t>1</a:t>
                      </a:r>
                      <a:endParaRPr lang="en-US" sz="800">
                        <a:effectLst/>
                        <a:latin typeface="Times New Roman"/>
                        <a:ea typeface="Times New Roman"/>
                        <a:cs typeface="Arial"/>
                      </a:endParaRPr>
                    </a:p>
                  </a:txBody>
                  <a:tcPr marL="43242" marR="43242" marT="0" marB="0" anchor="ctr">
                    <a:lnL>
                      <a:noFill/>
                    </a:lnL>
                    <a:lnR>
                      <a:noFill/>
                    </a:lnR>
                    <a:lnT>
                      <a:noFill/>
                    </a:lnT>
                    <a:lnB>
                      <a:noFill/>
                    </a:lnB>
                  </a:tcPr>
                </a:tc>
                <a:tc>
                  <a:txBody>
                    <a:bodyPr/>
                    <a:lstStyle/>
                    <a:p>
                      <a:pPr marL="0" marR="0" algn="ctr" rtl="1">
                        <a:lnSpc>
                          <a:spcPct val="150000"/>
                        </a:lnSpc>
                        <a:spcBef>
                          <a:spcPts val="0"/>
                        </a:spcBef>
                        <a:spcAft>
                          <a:spcPts val="0"/>
                        </a:spcAft>
                      </a:pPr>
                      <a:r>
                        <a:rPr lang="ar-EG" sz="900" b="1">
                          <a:effectLst/>
                          <a:latin typeface="Times New Roman"/>
                          <a:ea typeface="Times New Roman"/>
                          <a:cs typeface="Arial"/>
                        </a:rPr>
                        <a:t>50</a:t>
                      </a:r>
                      <a:endParaRPr lang="en-US" sz="800">
                        <a:effectLst/>
                        <a:latin typeface="Times New Roman"/>
                        <a:ea typeface="Times New Roman"/>
                        <a:cs typeface="Arial"/>
                      </a:endParaRPr>
                    </a:p>
                  </a:txBody>
                  <a:tcPr marL="43242" marR="43242" marT="0" marB="0" anchor="ctr">
                    <a:lnL>
                      <a:noFill/>
                    </a:lnL>
                    <a:lnR>
                      <a:noFill/>
                    </a:lnR>
                    <a:lnT>
                      <a:noFill/>
                    </a:lnT>
                    <a:lnB>
                      <a:noFill/>
                    </a:lnB>
                  </a:tcPr>
                </a:tc>
                <a:tc>
                  <a:txBody>
                    <a:bodyPr/>
                    <a:lstStyle/>
                    <a:p>
                      <a:pPr marL="0" marR="0" algn="ctr" rtl="1">
                        <a:lnSpc>
                          <a:spcPct val="150000"/>
                        </a:lnSpc>
                        <a:spcBef>
                          <a:spcPts val="0"/>
                        </a:spcBef>
                        <a:spcAft>
                          <a:spcPts val="0"/>
                        </a:spcAft>
                      </a:pPr>
                      <a:r>
                        <a:rPr lang="ar-EG" sz="900" b="1">
                          <a:effectLst/>
                          <a:latin typeface="Times New Roman"/>
                          <a:ea typeface="Times New Roman"/>
                          <a:cs typeface="Arial"/>
                        </a:rPr>
                        <a:t>50</a:t>
                      </a:r>
                      <a:endParaRPr lang="en-US" sz="800">
                        <a:effectLst/>
                        <a:latin typeface="Times New Roman"/>
                        <a:ea typeface="Times New Roman"/>
                        <a:cs typeface="Arial"/>
                      </a:endParaRPr>
                    </a:p>
                  </a:txBody>
                  <a:tcPr marL="43242" marR="43242" marT="0" marB="0" anchor="ctr">
                    <a:lnL>
                      <a:noFill/>
                    </a:lnL>
                    <a:lnR>
                      <a:noFill/>
                    </a:lnR>
                    <a:lnT>
                      <a:noFill/>
                    </a:lnT>
                    <a:lnB>
                      <a:noFill/>
                    </a:lnB>
                  </a:tcPr>
                </a:tc>
                <a:tc>
                  <a:txBody>
                    <a:bodyPr/>
                    <a:lstStyle/>
                    <a:p>
                      <a:pPr marL="0" marR="0" algn="ctr" rtl="1">
                        <a:lnSpc>
                          <a:spcPct val="150000"/>
                        </a:lnSpc>
                        <a:spcBef>
                          <a:spcPts val="0"/>
                        </a:spcBef>
                        <a:spcAft>
                          <a:spcPts val="0"/>
                        </a:spcAft>
                      </a:pPr>
                      <a:r>
                        <a:rPr lang="ar-EG" sz="900" b="1">
                          <a:effectLst/>
                          <a:latin typeface="Times New Roman"/>
                          <a:ea typeface="Times New Roman"/>
                          <a:cs typeface="Arial"/>
                        </a:rPr>
                        <a:t>5</a:t>
                      </a:r>
                      <a:endParaRPr lang="en-US" sz="800">
                        <a:effectLst/>
                        <a:latin typeface="Times New Roman"/>
                        <a:ea typeface="Times New Roman"/>
                        <a:cs typeface="Arial"/>
                      </a:endParaRPr>
                    </a:p>
                  </a:txBody>
                  <a:tcPr marL="43242" marR="43242" marT="0" marB="0" anchor="ctr">
                    <a:lnL>
                      <a:noFill/>
                    </a:lnL>
                    <a:lnR>
                      <a:noFill/>
                    </a:lnR>
                    <a:lnT>
                      <a:noFill/>
                    </a:lnT>
                    <a:lnB>
                      <a:noFill/>
                    </a:lnB>
                  </a:tcPr>
                </a:tc>
                <a:tc>
                  <a:txBody>
                    <a:bodyPr/>
                    <a:lstStyle/>
                    <a:p>
                      <a:pPr marL="0" marR="0" algn="ctr" rtl="1">
                        <a:lnSpc>
                          <a:spcPct val="150000"/>
                        </a:lnSpc>
                        <a:spcBef>
                          <a:spcPts val="0"/>
                        </a:spcBef>
                        <a:spcAft>
                          <a:spcPts val="0"/>
                        </a:spcAft>
                      </a:pPr>
                      <a:r>
                        <a:rPr lang="ar-EG" sz="900" b="1">
                          <a:effectLst/>
                          <a:latin typeface="Times New Roman"/>
                          <a:ea typeface="Times New Roman"/>
                          <a:cs typeface="Arial"/>
                        </a:rPr>
                        <a:t>10</a:t>
                      </a:r>
                      <a:endParaRPr lang="en-US" sz="800">
                        <a:effectLst/>
                        <a:latin typeface="Times New Roman"/>
                        <a:ea typeface="Times New Roman"/>
                        <a:cs typeface="Arial"/>
                      </a:endParaRPr>
                    </a:p>
                  </a:txBody>
                  <a:tcPr marL="43242" marR="43242" marT="0" marB="0" anchor="ctr">
                    <a:lnL>
                      <a:noFill/>
                    </a:lnL>
                    <a:lnR>
                      <a:noFill/>
                    </a:lnR>
                    <a:lnT>
                      <a:noFill/>
                    </a:lnT>
                    <a:lnB>
                      <a:noFill/>
                    </a:lnB>
                  </a:tcPr>
                </a:tc>
                <a:extLst>
                  <a:ext uri="{0D108BD9-81ED-4DB2-BD59-A6C34878D82A}">
                    <a16:rowId xmlns:a16="http://schemas.microsoft.com/office/drawing/2014/main" xmlns="" val="10007"/>
                  </a:ext>
                </a:extLst>
              </a:tr>
              <a:tr h="270527">
                <a:tc>
                  <a:txBody>
                    <a:bodyPr/>
                    <a:lstStyle/>
                    <a:p>
                      <a:pPr marL="0" marR="0" algn="justLow" rtl="1">
                        <a:lnSpc>
                          <a:spcPct val="150000"/>
                        </a:lnSpc>
                        <a:spcBef>
                          <a:spcPts val="0"/>
                        </a:spcBef>
                        <a:spcAft>
                          <a:spcPts val="0"/>
                        </a:spcAft>
                      </a:pPr>
                      <a:r>
                        <a:rPr lang="ar-EG" sz="900" b="1">
                          <a:effectLst/>
                          <a:latin typeface="Times New Roman"/>
                          <a:ea typeface="Times New Roman"/>
                          <a:cs typeface="Arial"/>
                        </a:rPr>
                        <a:t>8</a:t>
                      </a:r>
                      <a:endParaRPr lang="en-US" sz="800">
                        <a:effectLst/>
                        <a:latin typeface="Times New Roman"/>
                        <a:ea typeface="Times New Roman"/>
                        <a:cs typeface="Arial"/>
                      </a:endParaRPr>
                    </a:p>
                  </a:txBody>
                  <a:tcPr marL="43242" marR="43242" marT="0" marB="0" anchor="ctr">
                    <a:lnL>
                      <a:noFill/>
                    </a:lnL>
                    <a:lnR>
                      <a:noFill/>
                    </a:lnR>
                    <a:lnT>
                      <a:noFill/>
                    </a:lnT>
                    <a:lnB>
                      <a:noFill/>
                    </a:lnB>
                  </a:tcPr>
                </a:tc>
                <a:tc>
                  <a:txBody>
                    <a:bodyPr/>
                    <a:lstStyle/>
                    <a:p>
                      <a:pPr marL="0" marR="0" algn="justLow" rtl="1">
                        <a:lnSpc>
                          <a:spcPct val="150000"/>
                        </a:lnSpc>
                        <a:spcBef>
                          <a:spcPts val="0"/>
                        </a:spcBef>
                        <a:spcAft>
                          <a:spcPts val="0"/>
                        </a:spcAft>
                      </a:pPr>
                      <a:r>
                        <a:rPr lang="ar-EG" sz="900" b="1">
                          <a:effectLst/>
                          <a:latin typeface="Times New Roman"/>
                          <a:ea typeface="Times New Roman"/>
                          <a:cs typeface="Arial"/>
                        </a:rPr>
                        <a:t>قناع وجه</a:t>
                      </a:r>
                      <a:endParaRPr lang="en-US" sz="800">
                        <a:effectLst/>
                        <a:latin typeface="Times New Roman"/>
                        <a:ea typeface="Times New Roman"/>
                        <a:cs typeface="Arial"/>
                      </a:endParaRPr>
                    </a:p>
                  </a:txBody>
                  <a:tcPr marL="43242" marR="43242" marT="0" marB="0" anchor="ctr">
                    <a:lnL>
                      <a:noFill/>
                    </a:lnL>
                    <a:lnR>
                      <a:noFill/>
                    </a:lnR>
                    <a:lnT>
                      <a:noFill/>
                    </a:lnT>
                    <a:lnB>
                      <a:noFill/>
                    </a:lnB>
                  </a:tcPr>
                </a:tc>
                <a:tc>
                  <a:txBody>
                    <a:bodyPr/>
                    <a:lstStyle/>
                    <a:p>
                      <a:pPr marL="0" marR="0" algn="ctr" rtl="1">
                        <a:lnSpc>
                          <a:spcPct val="150000"/>
                        </a:lnSpc>
                        <a:spcBef>
                          <a:spcPts val="0"/>
                        </a:spcBef>
                        <a:spcAft>
                          <a:spcPts val="0"/>
                        </a:spcAft>
                      </a:pPr>
                      <a:r>
                        <a:rPr lang="ar-EG" sz="900" b="1">
                          <a:effectLst/>
                          <a:latin typeface="Times New Roman"/>
                          <a:ea typeface="Times New Roman"/>
                          <a:cs typeface="Arial"/>
                        </a:rPr>
                        <a:t>2</a:t>
                      </a:r>
                      <a:endParaRPr lang="en-US" sz="800">
                        <a:effectLst/>
                        <a:latin typeface="Times New Roman"/>
                        <a:ea typeface="Times New Roman"/>
                        <a:cs typeface="Arial"/>
                      </a:endParaRPr>
                    </a:p>
                  </a:txBody>
                  <a:tcPr marL="43242" marR="43242" marT="0" marB="0" anchor="ctr">
                    <a:lnL>
                      <a:noFill/>
                    </a:lnL>
                    <a:lnR>
                      <a:noFill/>
                    </a:lnR>
                    <a:lnT>
                      <a:noFill/>
                    </a:lnT>
                    <a:lnB>
                      <a:noFill/>
                    </a:lnB>
                  </a:tcPr>
                </a:tc>
                <a:tc>
                  <a:txBody>
                    <a:bodyPr/>
                    <a:lstStyle/>
                    <a:p>
                      <a:pPr marL="0" marR="0" algn="ctr" rtl="1">
                        <a:lnSpc>
                          <a:spcPct val="150000"/>
                        </a:lnSpc>
                        <a:spcBef>
                          <a:spcPts val="0"/>
                        </a:spcBef>
                        <a:spcAft>
                          <a:spcPts val="0"/>
                        </a:spcAft>
                      </a:pPr>
                      <a:r>
                        <a:rPr lang="ar-EG" sz="900" b="1">
                          <a:effectLst/>
                          <a:latin typeface="Times New Roman"/>
                          <a:ea typeface="Times New Roman"/>
                          <a:cs typeface="Arial"/>
                        </a:rPr>
                        <a:t>25</a:t>
                      </a:r>
                      <a:endParaRPr lang="en-US" sz="800">
                        <a:effectLst/>
                        <a:latin typeface="Times New Roman"/>
                        <a:ea typeface="Times New Roman"/>
                        <a:cs typeface="Arial"/>
                      </a:endParaRPr>
                    </a:p>
                  </a:txBody>
                  <a:tcPr marL="43242" marR="43242" marT="0" marB="0" anchor="ctr">
                    <a:lnL>
                      <a:noFill/>
                    </a:lnL>
                    <a:lnR>
                      <a:noFill/>
                    </a:lnR>
                    <a:lnT>
                      <a:noFill/>
                    </a:lnT>
                    <a:lnB>
                      <a:noFill/>
                    </a:lnB>
                  </a:tcPr>
                </a:tc>
                <a:tc>
                  <a:txBody>
                    <a:bodyPr/>
                    <a:lstStyle/>
                    <a:p>
                      <a:pPr marL="0" marR="0" algn="ctr" rtl="1">
                        <a:lnSpc>
                          <a:spcPct val="150000"/>
                        </a:lnSpc>
                        <a:spcBef>
                          <a:spcPts val="0"/>
                        </a:spcBef>
                        <a:spcAft>
                          <a:spcPts val="0"/>
                        </a:spcAft>
                      </a:pPr>
                      <a:r>
                        <a:rPr lang="ar-EG" sz="900" b="1">
                          <a:effectLst/>
                          <a:latin typeface="Times New Roman"/>
                          <a:ea typeface="Times New Roman"/>
                          <a:cs typeface="Arial"/>
                        </a:rPr>
                        <a:t>50</a:t>
                      </a:r>
                      <a:endParaRPr lang="en-US" sz="800">
                        <a:effectLst/>
                        <a:latin typeface="Times New Roman"/>
                        <a:ea typeface="Times New Roman"/>
                        <a:cs typeface="Arial"/>
                      </a:endParaRPr>
                    </a:p>
                  </a:txBody>
                  <a:tcPr marL="43242" marR="43242" marT="0" marB="0" anchor="ctr">
                    <a:lnL>
                      <a:noFill/>
                    </a:lnL>
                    <a:lnR>
                      <a:noFill/>
                    </a:lnR>
                    <a:lnT>
                      <a:noFill/>
                    </a:lnT>
                    <a:lnB>
                      <a:noFill/>
                    </a:lnB>
                  </a:tcPr>
                </a:tc>
                <a:tc>
                  <a:txBody>
                    <a:bodyPr/>
                    <a:lstStyle/>
                    <a:p>
                      <a:pPr marL="0" marR="0" algn="ctr" rtl="1">
                        <a:lnSpc>
                          <a:spcPct val="150000"/>
                        </a:lnSpc>
                        <a:spcBef>
                          <a:spcPts val="0"/>
                        </a:spcBef>
                        <a:spcAft>
                          <a:spcPts val="0"/>
                        </a:spcAft>
                      </a:pPr>
                      <a:r>
                        <a:rPr lang="ar-EG" sz="900" b="1">
                          <a:effectLst/>
                          <a:latin typeface="Times New Roman"/>
                          <a:ea typeface="Times New Roman"/>
                          <a:cs typeface="Arial"/>
                        </a:rPr>
                        <a:t>5</a:t>
                      </a:r>
                      <a:endParaRPr lang="en-US" sz="800">
                        <a:effectLst/>
                        <a:latin typeface="Times New Roman"/>
                        <a:ea typeface="Times New Roman"/>
                        <a:cs typeface="Arial"/>
                      </a:endParaRPr>
                    </a:p>
                  </a:txBody>
                  <a:tcPr marL="43242" marR="43242" marT="0" marB="0" anchor="ctr">
                    <a:lnL>
                      <a:noFill/>
                    </a:lnL>
                    <a:lnR>
                      <a:noFill/>
                    </a:lnR>
                    <a:lnT>
                      <a:noFill/>
                    </a:lnT>
                    <a:lnB>
                      <a:noFill/>
                    </a:lnB>
                  </a:tcPr>
                </a:tc>
                <a:tc>
                  <a:txBody>
                    <a:bodyPr/>
                    <a:lstStyle/>
                    <a:p>
                      <a:pPr marL="0" marR="0" algn="ctr" rtl="1">
                        <a:lnSpc>
                          <a:spcPct val="150000"/>
                        </a:lnSpc>
                        <a:spcBef>
                          <a:spcPts val="0"/>
                        </a:spcBef>
                        <a:spcAft>
                          <a:spcPts val="0"/>
                        </a:spcAft>
                      </a:pPr>
                      <a:r>
                        <a:rPr lang="ar-EG" sz="900" b="1">
                          <a:effectLst/>
                          <a:latin typeface="Times New Roman"/>
                          <a:ea typeface="Times New Roman"/>
                          <a:cs typeface="Arial"/>
                        </a:rPr>
                        <a:t>10</a:t>
                      </a:r>
                      <a:endParaRPr lang="en-US" sz="800">
                        <a:effectLst/>
                        <a:latin typeface="Times New Roman"/>
                        <a:ea typeface="Times New Roman"/>
                        <a:cs typeface="Arial"/>
                      </a:endParaRPr>
                    </a:p>
                  </a:txBody>
                  <a:tcPr marL="43242" marR="43242" marT="0" marB="0" anchor="ctr">
                    <a:lnL>
                      <a:noFill/>
                    </a:lnL>
                    <a:lnR>
                      <a:noFill/>
                    </a:lnR>
                    <a:lnT>
                      <a:noFill/>
                    </a:lnT>
                    <a:lnB>
                      <a:noFill/>
                    </a:lnB>
                  </a:tcPr>
                </a:tc>
                <a:extLst>
                  <a:ext uri="{0D108BD9-81ED-4DB2-BD59-A6C34878D82A}">
                    <a16:rowId xmlns:a16="http://schemas.microsoft.com/office/drawing/2014/main" xmlns="" val="10008"/>
                  </a:ext>
                </a:extLst>
              </a:tr>
              <a:tr h="270527">
                <a:tc>
                  <a:txBody>
                    <a:bodyPr/>
                    <a:lstStyle/>
                    <a:p>
                      <a:pPr marL="0" marR="0" algn="justLow" rtl="1">
                        <a:lnSpc>
                          <a:spcPct val="150000"/>
                        </a:lnSpc>
                        <a:spcBef>
                          <a:spcPts val="0"/>
                        </a:spcBef>
                        <a:spcAft>
                          <a:spcPts val="0"/>
                        </a:spcAft>
                      </a:pPr>
                      <a:r>
                        <a:rPr lang="ar-EG" sz="900" b="1">
                          <a:effectLst/>
                          <a:latin typeface="Times New Roman"/>
                          <a:ea typeface="Times New Roman"/>
                          <a:cs typeface="Arial"/>
                        </a:rPr>
                        <a:t>9</a:t>
                      </a:r>
                      <a:endParaRPr lang="en-US" sz="800">
                        <a:effectLst/>
                        <a:latin typeface="Times New Roman"/>
                        <a:ea typeface="Times New Roman"/>
                        <a:cs typeface="Arial"/>
                      </a:endParaRPr>
                    </a:p>
                  </a:txBody>
                  <a:tcPr marL="43242" marR="43242" marT="0" marB="0" anchor="ctr">
                    <a:lnL>
                      <a:noFill/>
                    </a:lnL>
                    <a:lnR>
                      <a:noFill/>
                    </a:lnR>
                    <a:lnT>
                      <a:noFill/>
                    </a:lnT>
                    <a:lnB>
                      <a:noFill/>
                    </a:lnB>
                  </a:tcPr>
                </a:tc>
                <a:tc>
                  <a:txBody>
                    <a:bodyPr/>
                    <a:lstStyle/>
                    <a:p>
                      <a:pPr marL="0" marR="0" algn="justLow" rtl="1">
                        <a:lnSpc>
                          <a:spcPct val="150000"/>
                        </a:lnSpc>
                        <a:spcBef>
                          <a:spcPts val="0"/>
                        </a:spcBef>
                        <a:spcAft>
                          <a:spcPts val="0"/>
                        </a:spcAft>
                      </a:pPr>
                      <a:r>
                        <a:rPr lang="ar-EG" sz="900" b="1">
                          <a:effectLst/>
                          <a:latin typeface="Times New Roman"/>
                          <a:ea typeface="Times New Roman"/>
                          <a:cs typeface="Arial"/>
                        </a:rPr>
                        <a:t>علب شمع اساس</a:t>
                      </a:r>
                      <a:endParaRPr lang="en-US" sz="800">
                        <a:effectLst/>
                        <a:latin typeface="Times New Roman"/>
                        <a:ea typeface="Times New Roman"/>
                        <a:cs typeface="Arial"/>
                      </a:endParaRPr>
                    </a:p>
                  </a:txBody>
                  <a:tcPr marL="43242" marR="43242" marT="0" marB="0" anchor="ctr">
                    <a:lnL>
                      <a:noFill/>
                    </a:lnL>
                    <a:lnR>
                      <a:noFill/>
                    </a:lnR>
                    <a:lnT>
                      <a:noFill/>
                    </a:lnT>
                    <a:lnB>
                      <a:noFill/>
                    </a:lnB>
                  </a:tcPr>
                </a:tc>
                <a:tc>
                  <a:txBody>
                    <a:bodyPr/>
                    <a:lstStyle/>
                    <a:p>
                      <a:pPr marL="0" marR="0" algn="ctr" rtl="1">
                        <a:lnSpc>
                          <a:spcPct val="150000"/>
                        </a:lnSpc>
                        <a:spcBef>
                          <a:spcPts val="0"/>
                        </a:spcBef>
                        <a:spcAft>
                          <a:spcPts val="0"/>
                        </a:spcAft>
                      </a:pPr>
                      <a:r>
                        <a:rPr lang="ar-EG" sz="900" b="1">
                          <a:effectLst/>
                          <a:latin typeface="Times New Roman"/>
                          <a:ea typeface="Times New Roman"/>
                          <a:cs typeface="Arial"/>
                        </a:rPr>
                        <a:t>20</a:t>
                      </a:r>
                      <a:endParaRPr lang="en-US" sz="800">
                        <a:effectLst/>
                        <a:latin typeface="Times New Roman"/>
                        <a:ea typeface="Times New Roman"/>
                        <a:cs typeface="Arial"/>
                      </a:endParaRPr>
                    </a:p>
                  </a:txBody>
                  <a:tcPr marL="43242" marR="43242" marT="0" marB="0" anchor="ctr">
                    <a:lnL>
                      <a:noFill/>
                    </a:lnL>
                    <a:lnR>
                      <a:noFill/>
                    </a:lnR>
                    <a:lnT>
                      <a:noFill/>
                    </a:lnT>
                    <a:lnB>
                      <a:noFill/>
                    </a:lnB>
                  </a:tcPr>
                </a:tc>
                <a:tc>
                  <a:txBody>
                    <a:bodyPr/>
                    <a:lstStyle/>
                    <a:p>
                      <a:pPr marL="0" marR="0" algn="ctr" rtl="1">
                        <a:lnSpc>
                          <a:spcPct val="150000"/>
                        </a:lnSpc>
                        <a:spcBef>
                          <a:spcPts val="0"/>
                        </a:spcBef>
                        <a:spcAft>
                          <a:spcPts val="0"/>
                        </a:spcAft>
                      </a:pPr>
                      <a:r>
                        <a:rPr lang="ar-EG" sz="900" b="1">
                          <a:effectLst/>
                          <a:latin typeface="Times New Roman"/>
                          <a:ea typeface="Times New Roman"/>
                          <a:cs typeface="Arial"/>
                        </a:rPr>
                        <a:t>100</a:t>
                      </a:r>
                      <a:endParaRPr lang="en-US" sz="800">
                        <a:effectLst/>
                        <a:latin typeface="Times New Roman"/>
                        <a:ea typeface="Times New Roman"/>
                        <a:cs typeface="Arial"/>
                      </a:endParaRPr>
                    </a:p>
                  </a:txBody>
                  <a:tcPr marL="43242" marR="43242" marT="0" marB="0" anchor="ctr">
                    <a:lnL>
                      <a:noFill/>
                    </a:lnL>
                    <a:lnR>
                      <a:noFill/>
                    </a:lnR>
                    <a:lnT>
                      <a:noFill/>
                    </a:lnT>
                    <a:lnB>
                      <a:noFill/>
                    </a:lnB>
                  </a:tcPr>
                </a:tc>
                <a:tc>
                  <a:txBody>
                    <a:bodyPr/>
                    <a:lstStyle/>
                    <a:p>
                      <a:pPr marL="0" marR="0" algn="ctr" rtl="1">
                        <a:lnSpc>
                          <a:spcPct val="150000"/>
                        </a:lnSpc>
                        <a:spcBef>
                          <a:spcPts val="0"/>
                        </a:spcBef>
                        <a:spcAft>
                          <a:spcPts val="0"/>
                        </a:spcAft>
                      </a:pPr>
                      <a:r>
                        <a:rPr lang="ar-EG" sz="900" b="1">
                          <a:effectLst/>
                          <a:latin typeface="Times New Roman"/>
                          <a:ea typeface="Times New Roman"/>
                          <a:cs typeface="Arial"/>
                        </a:rPr>
                        <a:t>2000</a:t>
                      </a:r>
                      <a:endParaRPr lang="en-US" sz="800">
                        <a:effectLst/>
                        <a:latin typeface="Times New Roman"/>
                        <a:ea typeface="Times New Roman"/>
                        <a:cs typeface="Arial"/>
                      </a:endParaRPr>
                    </a:p>
                  </a:txBody>
                  <a:tcPr marL="43242" marR="43242" marT="0" marB="0" anchor="ctr">
                    <a:lnL>
                      <a:noFill/>
                    </a:lnL>
                    <a:lnR>
                      <a:noFill/>
                    </a:lnR>
                    <a:lnT>
                      <a:noFill/>
                    </a:lnT>
                    <a:lnB>
                      <a:noFill/>
                    </a:lnB>
                  </a:tcPr>
                </a:tc>
                <a:tc>
                  <a:txBody>
                    <a:bodyPr/>
                    <a:lstStyle/>
                    <a:p>
                      <a:pPr marL="0" marR="0" algn="ctr" rtl="1">
                        <a:lnSpc>
                          <a:spcPct val="150000"/>
                        </a:lnSpc>
                        <a:spcBef>
                          <a:spcPts val="0"/>
                        </a:spcBef>
                        <a:spcAft>
                          <a:spcPts val="0"/>
                        </a:spcAft>
                      </a:pPr>
                      <a:r>
                        <a:rPr lang="ar-EG" sz="900" b="1">
                          <a:effectLst/>
                          <a:latin typeface="Times New Roman"/>
                          <a:ea typeface="Times New Roman"/>
                          <a:cs typeface="Arial"/>
                        </a:rPr>
                        <a:t>5</a:t>
                      </a:r>
                      <a:endParaRPr lang="en-US" sz="800">
                        <a:effectLst/>
                        <a:latin typeface="Times New Roman"/>
                        <a:ea typeface="Times New Roman"/>
                        <a:cs typeface="Arial"/>
                      </a:endParaRPr>
                    </a:p>
                  </a:txBody>
                  <a:tcPr marL="43242" marR="43242" marT="0" marB="0" anchor="ctr">
                    <a:lnL>
                      <a:noFill/>
                    </a:lnL>
                    <a:lnR>
                      <a:noFill/>
                    </a:lnR>
                    <a:lnT>
                      <a:noFill/>
                    </a:lnT>
                    <a:lnB>
                      <a:noFill/>
                    </a:lnB>
                  </a:tcPr>
                </a:tc>
                <a:tc>
                  <a:txBody>
                    <a:bodyPr/>
                    <a:lstStyle/>
                    <a:p>
                      <a:pPr marL="0" marR="0" algn="ctr" rtl="1">
                        <a:lnSpc>
                          <a:spcPct val="150000"/>
                        </a:lnSpc>
                        <a:spcBef>
                          <a:spcPts val="0"/>
                        </a:spcBef>
                        <a:spcAft>
                          <a:spcPts val="0"/>
                        </a:spcAft>
                      </a:pPr>
                      <a:r>
                        <a:rPr lang="ar-EG" sz="900" b="1">
                          <a:effectLst/>
                          <a:latin typeface="Times New Roman"/>
                          <a:ea typeface="Times New Roman"/>
                          <a:cs typeface="Arial"/>
                        </a:rPr>
                        <a:t>400</a:t>
                      </a:r>
                      <a:endParaRPr lang="en-US" sz="800">
                        <a:effectLst/>
                        <a:latin typeface="Times New Roman"/>
                        <a:ea typeface="Times New Roman"/>
                        <a:cs typeface="Arial"/>
                      </a:endParaRPr>
                    </a:p>
                  </a:txBody>
                  <a:tcPr marL="43242" marR="43242" marT="0" marB="0" anchor="ctr">
                    <a:lnL>
                      <a:noFill/>
                    </a:lnL>
                    <a:lnR>
                      <a:noFill/>
                    </a:lnR>
                    <a:lnT>
                      <a:noFill/>
                    </a:lnT>
                    <a:lnB>
                      <a:noFill/>
                    </a:lnB>
                  </a:tcPr>
                </a:tc>
                <a:extLst>
                  <a:ext uri="{0D108BD9-81ED-4DB2-BD59-A6C34878D82A}">
                    <a16:rowId xmlns:a16="http://schemas.microsoft.com/office/drawing/2014/main" xmlns="" val="10009"/>
                  </a:ext>
                </a:extLst>
              </a:tr>
              <a:tr h="270527">
                <a:tc>
                  <a:txBody>
                    <a:bodyPr/>
                    <a:lstStyle/>
                    <a:p>
                      <a:pPr marL="0" marR="0" algn="justLow" rtl="1">
                        <a:lnSpc>
                          <a:spcPct val="150000"/>
                        </a:lnSpc>
                        <a:spcBef>
                          <a:spcPts val="0"/>
                        </a:spcBef>
                        <a:spcAft>
                          <a:spcPts val="0"/>
                        </a:spcAft>
                      </a:pPr>
                      <a:r>
                        <a:rPr lang="ar-EG" sz="900" b="1">
                          <a:effectLst/>
                          <a:latin typeface="Times New Roman"/>
                          <a:ea typeface="Times New Roman"/>
                          <a:cs typeface="Arial"/>
                        </a:rPr>
                        <a:t>10</a:t>
                      </a:r>
                      <a:endParaRPr lang="en-US" sz="800">
                        <a:effectLst/>
                        <a:latin typeface="Times New Roman"/>
                        <a:ea typeface="Times New Roman"/>
                        <a:cs typeface="Arial"/>
                      </a:endParaRPr>
                    </a:p>
                  </a:txBody>
                  <a:tcPr marL="43242" marR="43242" marT="0" marB="0" anchor="ctr">
                    <a:lnL>
                      <a:noFill/>
                    </a:lnL>
                    <a:lnR>
                      <a:noFill/>
                    </a:lnR>
                    <a:lnT>
                      <a:noFill/>
                    </a:lnT>
                    <a:lnB>
                      <a:noFill/>
                    </a:lnB>
                  </a:tcPr>
                </a:tc>
                <a:tc>
                  <a:txBody>
                    <a:bodyPr/>
                    <a:lstStyle/>
                    <a:p>
                      <a:pPr marL="0" marR="0" algn="justLow" rtl="1">
                        <a:lnSpc>
                          <a:spcPct val="150000"/>
                        </a:lnSpc>
                        <a:spcBef>
                          <a:spcPts val="0"/>
                        </a:spcBef>
                        <a:spcAft>
                          <a:spcPts val="0"/>
                        </a:spcAft>
                      </a:pPr>
                      <a:r>
                        <a:rPr lang="ar-EG" sz="900" b="1">
                          <a:effectLst/>
                          <a:latin typeface="Times New Roman"/>
                          <a:ea typeface="Times New Roman"/>
                          <a:cs typeface="Arial"/>
                        </a:rPr>
                        <a:t>اطارات خشبية</a:t>
                      </a:r>
                      <a:endParaRPr lang="en-US" sz="800">
                        <a:effectLst/>
                        <a:latin typeface="Times New Roman"/>
                        <a:ea typeface="Times New Roman"/>
                        <a:cs typeface="Arial"/>
                      </a:endParaRPr>
                    </a:p>
                  </a:txBody>
                  <a:tcPr marL="43242" marR="43242" marT="0" marB="0" anchor="ctr">
                    <a:lnL>
                      <a:noFill/>
                    </a:lnL>
                    <a:lnR>
                      <a:noFill/>
                    </a:lnR>
                    <a:lnT>
                      <a:noFill/>
                    </a:lnT>
                    <a:lnB>
                      <a:noFill/>
                    </a:lnB>
                  </a:tcPr>
                </a:tc>
                <a:tc>
                  <a:txBody>
                    <a:bodyPr/>
                    <a:lstStyle/>
                    <a:p>
                      <a:pPr marL="0" marR="0" algn="ctr" rtl="1">
                        <a:lnSpc>
                          <a:spcPct val="150000"/>
                        </a:lnSpc>
                        <a:spcBef>
                          <a:spcPts val="0"/>
                        </a:spcBef>
                        <a:spcAft>
                          <a:spcPts val="0"/>
                        </a:spcAft>
                      </a:pPr>
                      <a:r>
                        <a:rPr lang="ar-EG" sz="900" b="1">
                          <a:effectLst/>
                          <a:latin typeface="Times New Roman"/>
                          <a:ea typeface="Times New Roman"/>
                          <a:cs typeface="Arial"/>
                        </a:rPr>
                        <a:t>500</a:t>
                      </a:r>
                      <a:endParaRPr lang="en-US" sz="800">
                        <a:effectLst/>
                        <a:latin typeface="Times New Roman"/>
                        <a:ea typeface="Times New Roman"/>
                        <a:cs typeface="Arial"/>
                      </a:endParaRPr>
                    </a:p>
                  </a:txBody>
                  <a:tcPr marL="43242" marR="43242" marT="0" marB="0" anchor="ctr">
                    <a:lnL>
                      <a:noFill/>
                    </a:lnL>
                    <a:lnR>
                      <a:noFill/>
                    </a:lnR>
                    <a:lnT>
                      <a:noFill/>
                    </a:lnT>
                    <a:lnB>
                      <a:noFill/>
                    </a:lnB>
                  </a:tcPr>
                </a:tc>
                <a:tc>
                  <a:txBody>
                    <a:bodyPr/>
                    <a:lstStyle/>
                    <a:p>
                      <a:pPr marL="0" marR="0" algn="ctr" rtl="1">
                        <a:lnSpc>
                          <a:spcPct val="150000"/>
                        </a:lnSpc>
                        <a:spcBef>
                          <a:spcPts val="0"/>
                        </a:spcBef>
                        <a:spcAft>
                          <a:spcPts val="0"/>
                        </a:spcAft>
                      </a:pPr>
                      <a:r>
                        <a:rPr lang="ar-EG" sz="900" b="1">
                          <a:effectLst/>
                          <a:latin typeface="Times New Roman"/>
                          <a:ea typeface="Times New Roman"/>
                          <a:cs typeface="Arial"/>
                        </a:rPr>
                        <a:t>5</a:t>
                      </a:r>
                      <a:endParaRPr lang="en-US" sz="800">
                        <a:effectLst/>
                        <a:latin typeface="Times New Roman"/>
                        <a:ea typeface="Times New Roman"/>
                        <a:cs typeface="Arial"/>
                      </a:endParaRPr>
                    </a:p>
                  </a:txBody>
                  <a:tcPr marL="43242" marR="43242" marT="0" marB="0" anchor="ctr">
                    <a:lnL>
                      <a:noFill/>
                    </a:lnL>
                    <a:lnR>
                      <a:noFill/>
                    </a:lnR>
                    <a:lnT>
                      <a:noFill/>
                    </a:lnT>
                    <a:lnB>
                      <a:noFill/>
                    </a:lnB>
                  </a:tcPr>
                </a:tc>
                <a:tc>
                  <a:txBody>
                    <a:bodyPr/>
                    <a:lstStyle/>
                    <a:p>
                      <a:pPr marL="0" marR="0" algn="ctr" rtl="1">
                        <a:lnSpc>
                          <a:spcPct val="150000"/>
                        </a:lnSpc>
                        <a:spcBef>
                          <a:spcPts val="0"/>
                        </a:spcBef>
                        <a:spcAft>
                          <a:spcPts val="0"/>
                        </a:spcAft>
                      </a:pPr>
                      <a:r>
                        <a:rPr lang="ar-EG" sz="900" b="1">
                          <a:effectLst/>
                          <a:latin typeface="Times New Roman"/>
                          <a:ea typeface="Times New Roman"/>
                          <a:cs typeface="Arial"/>
                        </a:rPr>
                        <a:t>2500</a:t>
                      </a:r>
                      <a:endParaRPr lang="en-US" sz="800">
                        <a:effectLst/>
                        <a:latin typeface="Times New Roman"/>
                        <a:ea typeface="Times New Roman"/>
                        <a:cs typeface="Arial"/>
                      </a:endParaRPr>
                    </a:p>
                  </a:txBody>
                  <a:tcPr marL="43242" marR="43242" marT="0" marB="0" anchor="ctr">
                    <a:lnL>
                      <a:noFill/>
                    </a:lnL>
                    <a:lnR>
                      <a:noFill/>
                    </a:lnR>
                    <a:lnT>
                      <a:noFill/>
                    </a:lnT>
                    <a:lnB>
                      <a:noFill/>
                    </a:lnB>
                  </a:tcPr>
                </a:tc>
                <a:tc>
                  <a:txBody>
                    <a:bodyPr/>
                    <a:lstStyle/>
                    <a:p>
                      <a:pPr marL="0" marR="0" algn="ctr" rtl="1">
                        <a:lnSpc>
                          <a:spcPct val="150000"/>
                        </a:lnSpc>
                        <a:spcBef>
                          <a:spcPts val="0"/>
                        </a:spcBef>
                        <a:spcAft>
                          <a:spcPts val="0"/>
                        </a:spcAft>
                      </a:pPr>
                      <a:r>
                        <a:rPr lang="ar-EG" sz="900" b="1">
                          <a:effectLst/>
                          <a:latin typeface="Times New Roman"/>
                          <a:ea typeface="Times New Roman"/>
                          <a:cs typeface="Arial"/>
                        </a:rPr>
                        <a:t>5</a:t>
                      </a:r>
                      <a:endParaRPr lang="en-US" sz="800">
                        <a:effectLst/>
                        <a:latin typeface="Times New Roman"/>
                        <a:ea typeface="Times New Roman"/>
                        <a:cs typeface="Arial"/>
                      </a:endParaRPr>
                    </a:p>
                  </a:txBody>
                  <a:tcPr marL="43242" marR="43242" marT="0" marB="0" anchor="ctr">
                    <a:lnL>
                      <a:noFill/>
                    </a:lnL>
                    <a:lnR>
                      <a:noFill/>
                    </a:lnR>
                    <a:lnT>
                      <a:noFill/>
                    </a:lnT>
                    <a:lnB>
                      <a:noFill/>
                    </a:lnB>
                  </a:tcPr>
                </a:tc>
                <a:tc>
                  <a:txBody>
                    <a:bodyPr/>
                    <a:lstStyle/>
                    <a:p>
                      <a:pPr marL="0" marR="0" algn="ctr" rtl="1">
                        <a:lnSpc>
                          <a:spcPct val="150000"/>
                        </a:lnSpc>
                        <a:spcBef>
                          <a:spcPts val="0"/>
                        </a:spcBef>
                        <a:spcAft>
                          <a:spcPts val="0"/>
                        </a:spcAft>
                      </a:pPr>
                      <a:r>
                        <a:rPr lang="ar-EG" sz="900" b="1">
                          <a:effectLst/>
                          <a:latin typeface="Times New Roman"/>
                          <a:ea typeface="Times New Roman"/>
                          <a:cs typeface="Arial"/>
                        </a:rPr>
                        <a:t>500</a:t>
                      </a:r>
                      <a:endParaRPr lang="en-US" sz="800">
                        <a:effectLst/>
                        <a:latin typeface="Times New Roman"/>
                        <a:ea typeface="Times New Roman"/>
                        <a:cs typeface="Arial"/>
                      </a:endParaRPr>
                    </a:p>
                  </a:txBody>
                  <a:tcPr marL="43242" marR="43242" marT="0" marB="0" anchor="ctr">
                    <a:lnL>
                      <a:noFill/>
                    </a:lnL>
                    <a:lnR>
                      <a:noFill/>
                    </a:lnR>
                    <a:lnT>
                      <a:noFill/>
                    </a:lnT>
                    <a:lnB>
                      <a:noFill/>
                    </a:lnB>
                  </a:tcPr>
                </a:tc>
                <a:extLst>
                  <a:ext uri="{0D108BD9-81ED-4DB2-BD59-A6C34878D82A}">
                    <a16:rowId xmlns:a16="http://schemas.microsoft.com/office/drawing/2014/main" xmlns="" val="10010"/>
                  </a:ext>
                </a:extLst>
              </a:tr>
              <a:tr h="270527">
                <a:tc>
                  <a:txBody>
                    <a:bodyPr/>
                    <a:lstStyle/>
                    <a:p>
                      <a:pPr marL="0" marR="0" algn="justLow" rtl="1">
                        <a:lnSpc>
                          <a:spcPct val="150000"/>
                        </a:lnSpc>
                        <a:spcBef>
                          <a:spcPts val="0"/>
                        </a:spcBef>
                        <a:spcAft>
                          <a:spcPts val="0"/>
                        </a:spcAft>
                      </a:pPr>
                      <a:r>
                        <a:rPr lang="ar-EG" sz="900" b="1">
                          <a:effectLst/>
                          <a:latin typeface="Times New Roman"/>
                          <a:ea typeface="Times New Roman"/>
                          <a:cs typeface="Arial"/>
                        </a:rPr>
                        <a:t>11</a:t>
                      </a:r>
                      <a:endParaRPr lang="en-US" sz="800">
                        <a:effectLst/>
                        <a:latin typeface="Times New Roman"/>
                        <a:ea typeface="Times New Roman"/>
                        <a:cs typeface="Arial"/>
                      </a:endParaRPr>
                    </a:p>
                  </a:txBody>
                  <a:tcPr marL="43242" marR="43242" marT="0" marB="0" anchor="ctr">
                    <a:lnL>
                      <a:noFill/>
                    </a:lnL>
                    <a:lnR>
                      <a:noFill/>
                    </a:lnR>
                    <a:lnT>
                      <a:noFill/>
                    </a:lnT>
                    <a:lnB>
                      <a:noFill/>
                    </a:lnB>
                  </a:tcPr>
                </a:tc>
                <a:tc>
                  <a:txBody>
                    <a:bodyPr/>
                    <a:lstStyle/>
                    <a:p>
                      <a:pPr marL="0" marR="0" algn="justLow" rtl="1">
                        <a:lnSpc>
                          <a:spcPct val="150000"/>
                        </a:lnSpc>
                        <a:spcBef>
                          <a:spcPts val="0"/>
                        </a:spcBef>
                        <a:spcAft>
                          <a:spcPts val="0"/>
                        </a:spcAft>
                      </a:pPr>
                      <a:r>
                        <a:rPr lang="ar-EG" sz="900" b="1">
                          <a:effectLst/>
                          <a:latin typeface="Times New Roman"/>
                          <a:ea typeface="Times New Roman"/>
                          <a:cs typeface="Arial"/>
                        </a:rPr>
                        <a:t>غذيات جانبية</a:t>
                      </a:r>
                      <a:endParaRPr lang="en-US" sz="800">
                        <a:effectLst/>
                        <a:latin typeface="Times New Roman"/>
                        <a:ea typeface="Times New Roman"/>
                        <a:cs typeface="Arial"/>
                      </a:endParaRPr>
                    </a:p>
                  </a:txBody>
                  <a:tcPr marL="43242" marR="43242" marT="0" marB="0" anchor="ctr">
                    <a:lnL>
                      <a:noFill/>
                    </a:lnL>
                    <a:lnR>
                      <a:noFill/>
                    </a:lnR>
                    <a:lnT>
                      <a:noFill/>
                    </a:lnT>
                    <a:lnB>
                      <a:noFill/>
                    </a:lnB>
                  </a:tcPr>
                </a:tc>
                <a:tc>
                  <a:txBody>
                    <a:bodyPr/>
                    <a:lstStyle/>
                    <a:p>
                      <a:pPr marL="0" marR="0" algn="ctr" rtl="1">
                        <a:lnSpc>
                          <a:spcPct val="150000"/>
                        </a:lnSpc>
                        <a:spcBef>
                          <a:spcPts val="0"/>
                        </a:spcBef>
                        <a:spcAft>
                          <a:spcPts val="0"/>
                        </a:spcAft>
                      </a:pPr>
                      <a:r>
                        <a:rPr lang="ar-EG" sz="900" b="1">
                          <a:effectLst/>
                          <a:latin typeface="Times New Roman"/>
                          <a:ea typeface="Times New Roman"/>
                          <a:cs typeface="Arial"/>
                        </a:rPr>
                        <a:t>100</a:t>
                      </a:r>
                      <a:endParaRPr lang="en-US" sz="800">
                        <a:effectLst/>
                        <a:latin typeface="Times New Roman"/>
                        <a:ea typeface="Times New Roman"/>
                        <a:cs typeface="Arial"/>
                      </a:endParaRPr>
                    </a:p>
                  </a:txBody>
                  <a:tcPr marL="43242" marR="43242" marT="0" marB="0" anchor="ctr">
                    <a:lnL>
                      <a:noFill/>
                    </a:lnL>
                    <a:lnR>
                      <a:noFill/>
                    </a:lnR>
                    <a:lnT>
                      <a:noFill/>
                    </a:lnT>
                    <a:lnB>
                      <a:noFill/>
                    </a:lnB>
                  </a:tcPr>
                </a:tc>
                <a:tc>
                  <a:txBody>
                    <a:bodyPr/>
                    <a:lstStyle/>
                    <a:p>
                      <a:pPr marL="0" marR="0" algn="ctr" rtl="1">
                        <a:lnSpc>
                          <a:spcPct val="150000"/>
                        </a:lnSpc>
                        <a:spcBef>
                          <a:spcPts val="0"/>
                        </a:spcBef>
                        <a:spcAft>
                          <a:spcPts val="0"/>
                        </a:spcAft>
                      </a:pPr>
                      <a:r>
                        <a:rPr lang="ar-EG" sz="900" b="1">
                          <a:effectLst/>
                          <a:latin typeface="Times New Roman"/>
                          <a:ea typeface="Times New Roman"/>
                          <a:cs typeface="Arial"/>
                        </a:rPr>
                        <a:t>5</a:t>
                      </a:r>
                      <a:endParaRPr lang="en-US" sz="800">
                        <a:effectLst/>
                        <a:latin typeface="Times New Roman"/>
                        <a:ea typeface="Times New Roman"/>
                        <a:cs typeface="Arial"/>
                      </a:endParaRPr>
                    </a:p>
                  </a:txBody>
                  <a:tcPr marL="43242" marR="43242" marT="0" marB="0" anchor="ctr">
                    <a:lnL>
                      <a:noFill/>
                    </a:lnL>
                    <a:lnR>
                      <a:noFill/>
                    </a:lnR>
                    <a:lnT>
                      <a:noFill/>
                    </a:lnT>
                    <a:lnB>
                      <a:noFill/>
                    </a:lnB>
                  </a:tcPr>
                </a:tc>
                <a:tc>
                  <a:txBody>
                    <a:bodyPr/>
                    <a:lstStyle/>
                    <a:p>
                      <a:pPr marL="0" marR="0" algn="ctr" rtl="1">
                        <a:lnSpc>
                          <a:spcPct val="150000"/>
                        </a:lnSpc>
                        <a:spcBef>
                          <a:spcPts val="0"/>
                        </a:spcBef>
                        <a:spcAft>
                          <a:spcPts val="0"/>
                        </a:spcAft>
                      </a:pPr>
                      <a:r>
                        <a:rPr lang="ar-EG" sz="900" b="1">
                          <a:effectLst/>
                          <a:latin typeface="Times New Roman"/>
                          <a:ea typeface="Times New Roman"/>
                          <a:cs typeface="Arial"/>
                        </a:rPr>
                        <a:t>500</a:t>
                      </a:r>
                      <a:endParaRPr lang="en-US" sz="800">
                        <a:effectLst/>
                        <a:latin typeface="Times New Roman"/>
                        <a:ea typeface="Times New Roman"/>
                        <a:cs typeface="Arial"/>
                      </a:endParaRPr>
                    </a:p>
                  </a:txBody>
                  <a:tcPr marL="43242" marR="43242" marT="0" marB="0" anchor="ctr">
                    <a:lnL>
                      <a:noFill/>
                    </a:lnL>
                    <a:lnR>
                      <a:noFill/>
                    </a:lnR>
                    <a:lnT>
                      <a:noFill/>
                    </a:lnT>
                    <a:lnB>
                      <a:noFill/>
                    </a:lnB>
                  </a:tcPr>
                </a:tc>
                <a:tc>
                  <a:txBody>
                    <a:bodyPr/>
                    <a:lstStyle/>
                    <a:p>
                      <a:pPr marL="0" marR="0" algn="ctr" rtl="1">
                        <a:lnSpc>
                          <a:spcPct val="150000"/>
                        </a:lnSpc>
                        <a:spcBef>
                          <a:spcPts val="0"/>
                        </a:spcBef>
                        <a:spcAft>
                          <a:spcPts val="0"/>
                        </a:spcAft>
                      </a:pPr>
                      <a:r>
                        <a:rPr lang="ar-EG" sz="900" b="1">
                          <a:effectLst/>
                          <a:latin typeface="Times New Roman"/>
                          <a:ea typeface="Times New Roman"/>
                          <a:cs typeface="Arial"/>
                        </a:rPr>
                        <a:t>5</a:t>
                      </a:r>
                      <a:endParaRPr lang="en-US" sz="800">
                        <a:effectLst/>
                        <a:latin typeface="Times New Roman"/>
                        <a:ea typeface="Times New Roman"/>
                        <a:cs typeface="Arial"/>
                      </a:endParaRPr>
                    </a:p>
                  </a:txBody>
                  <a:tcPr marL="43242" marR="43242" marT="0" marB="0" anchor="ctr">
                    <a:lnL>
                      <a:noFill/>
                    </a:lnL>
                    <a:lnR>
                      <a:noFill/>
                    </a:lnR>
                    <a:lnT>
                      <a:noFill/>
                    </a:lnT>
                    <a:lnB>
                      <a:noFill/>
                    </a:lnB>
                  </a:tcPr>
                </a:tc>
                <a:tc>
                  <a:txBody>
                    <a:bodyPr/>
                    <a:lstStyle/>
                    <a:p>
                      <a:pPr marL="0" marR="0" algn="ctr" rtl="1">
                        <a:lnSpc>
                          <a:spcPct val="150000"/>
                        </a:lnSpc>
                        <a:spcBef>
                          <a:spcPts val="0"/>
                        </a:spcBef>
                        <a:spcAft>
                          <a:spcPts val="0"/>
                        </a:spcAft>
                      </a:pPr>
                      <a:r>
                        <a:rPr lang="ar-EG" sz="900" b="1">
                          <a:effectLst/>
                          <a:latin typeface="Times New Roman"/>
                          <a:ea typeface="Times New Roman"/>
                          <a:cs typeface="Arial"/>
                        </a:rPr>
                        <a:t>100</a:t>
                      </a:r>
                      <a:endParaRPr lang="en-US" sz="800">
                        <a:effectLst/>
                        <a:latin typeface="Times New Roman"/>
                        <a:ea typeface="Times New Roman"/>
                        <a:cs typeface="Arial"/>
                      </a:endParaRPr>
                    </a:p>
                  </a:txBody>
                  <a:tcPr marL="43242" marR="43242" marT="0" marB="0" anchor="ctr">
                    <a:lnL>
                      <a:noFill/>
                    </a:lnL>
                    <a:lnR>
                      <a:noFill/>
                    </a:lnR>
                    <a:lnT>
                      <a:noFill/>
                    </a:lnT>
                    <a:lnB>
                      <a:noFill/>
                    </a:lnB>
                  </a:tcPr>
                </a:tc>
                <a:extLst>
                  <a:ext uri="{0D108BD9-81ED-4DB2-BD59-A6C34878D82A}">
                    <a16:rowId xmlns:a16="http://schemas.microsoft.com/office/drawing/2014/main" xmlns="" val="10011"/>
                  </a:ext>
                </a:extLst>
              </a:tr>
              <a:tr h="270527">
                <a:tc>
                  <a:txBody>
                    <a:bodyPr/>
                    <a:lstStyle/>
                    <a:p>
                      <a:pPr marL="0" marR="0" algn="justLow" rtl="1">
                        <a:lnSpc>
                          <a:spcPct val="150000"/>
                        </a:lnSpc>
                        <a:spcBef>
                          <a:spcPts val="0"/>
                        </a:spcBef>
                        <a:spcAft>
                          <a:spcPts val="0"/>
                        </a:spcAft>
                      </a:pPr>
                      <a:r>
                        <a:rPr lang="ar-EG" sz="900" b="1">
                          <a:effectLst/>
                          <a:latin typeface="Times New Roman"/>
                          <a:ea typeface="Times New Roman"/>
                          <a:cs typeface="Arial"/>
                        </a:rPr>
                        <a:t>12</a:t>
                      </a:r>
                      <a:endParaRPr lang="en-US" sz="800">
                        <a:effectLst/>
                        <a:latin typeface="Times New Roman"/>
                        <a:ea typeface="Times New Roman"/>
                        <a:cs typeface="Arial"/>
                      </a:endParaRPr>
                    </a:p>
                  </a:txBody>
                  <a:tcPr marL="43242" marR="43242" marT="0" marB="0" anchor="ctr">
                    <a:lnL>
                      <a:noFill/>
                    </a:lnL>
                    <a:lnR>
                      <a:noFill/>
                    </a:lnR>
                    <a:lnT>
                      <a:noFill/>
                    </a:lnT>
                    <a:lnB>
                      <a:noFill/>
                    </a:lnB>
                  </a:tcPr>
                </a:tc>
                <a:tc>
                  <a:txBody>
                    <a:bodyPr/>
                    <a:lstStyle/>
                    <a:p>
                      <a:pPr marL="0" marR="0" algn="justLow" rtl="1">
                        <a:lnSpc>
                          <a:spcPct val="150000"/>
                        </a:lnSpc>
                        <a:spcBef>
                          <a:spcPts val="0"/>
                        </a:spcBef>
                        <a:spcAft>
                          <a:spcPts val="0"/>
                        </a:spcAft>
                      </a:pPr>
                      <a:r>
                        <a:rPr lang="ar-EG" sz="900" b="1">
                          <a:effectLst/>
                          <a:latin typeface="Times New Roman"/>
                          <a:ea typeface="Times New Roman"/>
                          <a:cs typeface="Arial"/>
                        </a:rPr>
                        <a:t>سلك مجلفن بالكيلو</a:t>
                      </a:r>
                      <a:endParaRPr lang="en-US" sz="800">
                        <a:effectLst/>
                        <a:latin typeface="Times New Roman"/>
                        <a:ea typeface="Times New Roman"/>
                        <a:cs typeface="Arial"/>
                      </a:endParaRPr>
                    </a:p>
                  </a:txBody>
                  <a:tcPr marL="43242" marR="43242" marT="0" marB="0" anchor="ctr">
                    <a:lnL>
                      <a:noFill/>
                    </a:lnL>
                    <a:lnR>
                      <a:noFill/>
                    </a:lnR>
                    <a:lnT>
                      <a:noFill/>
                    </a:lnT>
                    <a:lnB>
                      <a:noFill/>
                    </a:lnB>
                  </a:tcPr>
                </a:tc>
                <a:tc>
                  <a:txBody>
                    <a:bodyPr/>
                    <a:lstStyle/>
                    <a:p>
                      <a:pPr marL="0" marR="0" algn="ctr" rtl="1">
                        <a:lnSpc>
                          <a:spcPct val="150000"/>
                        </a:lnSpc>
                        <a:spcBef>
                          <a:spcPts val="0"/>
                        </a:spcBef>
                        <a:spcAft>
                          <a:spcPts val="0"/>
                        </a:spcAft>
                      </a:pPr>
                      <a:r>
                        <a:rPr lang="ar-EG" sz="900" b="1">
                          <a:effectLst/>
                          <a:latin typeface="Times New Roman"/>
                          <a:ea typeface="Times New Roman"/>
                          <a:cs typeface="Arial"/>
                        </a:rPr>
                        <a:t>2</a:t>
                      </a:r>
                      <a:endParaRPr lang="en-US" sz="800">
                        <a:effectLst/>
                        <a:latin typeface="Times New Roman"/>
                        <a:ea typeface="Times New Roman"/>
                        <a:cs typeface="Arial"/>
                      </a:endParaRPr>
                    </a:p>
                  </a:txBody>
                  <a:tcPr marL="43242" marR="43242" marT="0" marB="0" anchor="ctr">
                    <a:lnL>
                      <a:noFill/>
                    </a:lnL>
                    <a:lnR>
                      <a:noFill/>
                    </a:lnR>
                    <a:lnT>
                      <a:noFill/>
                    </a:lnT>
                    <a:lnB>
                      <a:noFill/>
                    </a:lnB>
                  </a:tcPr>
                </a:tc>
                <a:tc>
                  <a:txBody>
                    <a:bodyPr/>
                    <a:lstStyle/>
                    <a:p>
                      <a:pPr marL="0" marR="0" algn="ctr" rtl="1">
                        <a:lnSpc>
                          <a:spcPct val="150000"/>
                        </a:lnSpc>
                        <a:spcBef>
                          <a:spcPts val="0"/>
                        </a:spcBef>
                        <a:spcAft>
                          <a:spcPts val="0"/>
                        </a:spcAft>
                      </a:pPr>
                      <a:r>
                        <a:rPr lang="ar-EG" sz="900" b="1">
                          <a:effectLst/>
                          <a:latin typeface="Times New Roman"/>
                          <a:ea typeface="Times New Roman"/>
                          <a:cs typeface="Arial"/>
                        </a:rPr>
                        <a:t>15</a:t>
                      </a:r>
                      <a:endParaRPr lang="en-US" sz="800">
                        <a:effectLst/>
                        <a:latin typeface="Times New Roman"/>
                        <a:ea typeface="Times New Roman"/>
                        <a:cs typeface="Arial"/>
                      </a:endParaRPr>
                    </a:p>
                  </a:txBody>
                  <a:tcPr marL="43242" marR="43242" marT="0" marB="0" anchor="ctr">
                    <a:lnL>
                      <a:noFill/>
                    </a:lnL>
                    <a:lnR>
                      <a:noFill/>
                    </a:lnR>
                    <a:lnT>
                      <a:noFill/>
                    </a:lnT>
                    <a:lnB>
                      <a:noFill/>
                    </a:lnB>
                  </a:tcPr>
                </a:tc>
                <a:tc>
                  <a:txBody>
                    <a:bodyPr/>
                    <a:lstStyle/>
                    <a:p>
                      <a:pPr marL="0" marR="0" algn="ctr" rtl="1">
                        <a:lnSpc>
                          <a:spcPct val="150000"/>
                        </a:lnSpc>
                        <a:spcBef>
                          <a:spcPts val="0"/>
                        </a:spcBef>
                        <a:spcAft>
                          <a:spcPts val="0"/>
                        </a:spcAft>
                      </a:pPr>
                      <a:r>
                        <a:rPr lang="ar-EG" sz="900" b="1">
                          <a:effectLst/>
                          <a:latin typeface="Times New Roman"/>
                          <a:ea typeface="Times New Roman"/>
                          <a:cs typeface="Arial"/>
                        </a:rPr>
                        <a:t>30</a:t>
                      </a:r>
                      <a:endParaRPr lang="en-US" sz="800">
                        <a:effectLst/>
                        <a:latin typeface="Times New Roman"/>
                        <a:ea typeface="Times New Roman"/>
                        <a:cs typeface="Arial"/>
                      </a:endParaRPr>
                    </a:p>
                  </a:txBody>
                  <a:tcPr marL="43242" marR="43242" marT="0" marB="0" anchor="ctr">
                    <a:lnL>
                      <a:noFill/>
                    </a:lnL>
                    <a:lnR>
                      <a:noFill/>
                    </a:lnR>
                    <a:lnT>
                      <a:noFill/>
                    </a:lnT>
                    <a:lnB>
                      <a:noFill/>
                    </a:lnB>
                  </a:tcPr>
                </a:tc>
                <a:tc>
                  <a:txBody>
                    <a:bodyPr/>
                    <a:lstStyle/>
                    <a:p>
                      <a:pPr marL="0" marR="0" algn="ctr" rtl="1">
                        <a:lnSpc>
                          <a:spcPct val="150000"/>
                        </a:lnSpc>
                        <a:spcBef>
                          <a:spcPts val="0"/>
                        </a:spcBef>
                        <a:spcAft>
                          <a:spcPts val="0"/>
                        </a:spcAft>
                      </a:pPr>
                      <a:r>
                        <a:rPr lang="ar-EG" sz="900" b="1">
                          <a:effectLst/>
                          <a:latin typeface="Times New Roman"/>
                          <a:ea typeface="Times New Roman"/>
                          <a:cs typeface="Arial"/>
                        </a:rPr>
                        <a:t>5</a:t>
                      </a:r>
                      <a:endParaRPr lang="en-US" sz="800">
                        <a:effectLst/>
                        <a:latin typeface="Times New Roman"/>
                        <a:ea typeface="Times New Roman"/>
                        <a:cs typeface="Arial"/>
                      </a:endParaRPr>
                    </a:p>
                  </a:txBody>
                  <a:tcPr marL="43242" marR="43242" marT="0" marB="0" anchor="ctr">
                    <a:lnL>
                      <a:noFill/>
                    </a:lnL>
                    <a:lnR>
                      <a:noFill/>
                    </a:lnR>
                    <a:lnT>
                      <a:noFill/>
                    </a:lnT>
                    <a:lnB>
                      <a:noFill/>
                    </a:lnB>
                  </a:tcPr>
                </a:tc>
                <a:tc>
                  <a:txBody>
                    <a:bodyPr/>
                    <a:lstStyle/>
                    <a:p>
                      <a:pPr marL="0" marR="0" algn="ctr" rtl="1">
                        <a:lnSpc>
                          <a:spcPct val="150000"/>
                        </a:lnSpc>
                        <a:spcBef>
                          <a:spcPts val="0"/>
                        </a:spcBef>
                        <a:spcAft>
                          <a:spcPts val="0"/>
                        </a:spcAft>
                      </a:pPr>
                      <a:r>
                        <a:rPr lang="ar-EG" sz="900" b="1">
                          <a:effectLst/>
                          <a:latin typeface="Times New Roman"/>
                          <a:ea typeface="Times New Roman"/>
                          <a:cs typeface="Arial"/>
                        </a:rPr>
                        <a:t>6</a:t>
                      </a:r>
                      <a:endParaRPr lang="en-US" sz="800">
                        <a:effectLst/>
                        <a:latin typeface="Times New Roman"/>
                        <a:ea typeface="Times New Roman"/>
                        <a:cs typeface="Arial"/>
                      </a:endParaRPr>
                    </a:p>
                  </a:txBody>
                  <a:tcPr marL="43242" marR="43242" marT="0" marB="0" anchor="ctr">
                    <a:lnL>
                      <a:noFill/>
                    </a:lnL>
                    <a:lnR>
                      <a:noFill/>
                    </a:lnR>
                    <a:lnT>
                      <a:noFill/>
                    </a:lnT>
                    <a:lnB>
                      <a:noFill/>
                    </a:lnB>
                  </a:tcPr>
                </a:tc>
                <a:extLst>
                  <a:ext uri="{0D108BD9-81ED-4DB2-BD59-A6C34878D82A}">
                    <a16:rowId xmlns:a16="http://schemas.microsoft.com/office/drawing/2014/main" xmlns="" val="10012"/>
                  </a:ext>
                </a:extLst>
              </a:tr>
              <a:tr h="270527">
                <a:tc>
                  <a:txBody>
                    <a:bodyPr/>
                    <a:lstStyle/>
                    <a:p>
                      <a:pPr marL="0" marR="0" algn="justLow" rtl="1">
                        <a:lnSpc>
                          <a:spcPct val="150000"/>
                        </a:lnSpc>
                        <a:spcBef>
                          <a:spcPts val="0"/>
                        </a:spcBef>
                        <a:spcAft>
                          <a:spcPts val="0"/>
                        </a:spcAft>
                      </a:pPr>
                      <a:r>
                        <a:rPr lang="ar-EG" sz="900" b="1">
                          <a:effectLst/>
                          <a:latin typeface="Times New Roman"/>
                          <a:ea typeface="Times New Roman"/>
                          <a:cs typeface="Arial"/>
                        </a:rPr>
                        <a:t>13</a:t>
                      </a:r>
                      <a:endParaRPr lang="en-US" sz="800">
                        <a:effectLst/>
                        <a:latin typeface="Times New Roman"/>
                        <a:ea typeface="Times New Roman"/>
                        <a:cs typeface="Arial"/>
                      </a:endParaRPr>
                    </a:p>
                  </a:txBody>
                  <a:tcPr marL="43242" marR="43242" marT="0" marB="0" anchor="ctr">
                    <a:lnL>
                      <a:noFill/>
                    </a:lnL>
                    <a:lnR>
                      <a:noFill/>
                    </a:lnR>
                    <a:lnT>
                      <a:noFill/>
                    </a:lnT>
                    <a:lnB>
                      <a:noFill/>
                    </a:lnB>
                  </a:tcPr>
                </a:tc>
                <a:tc>
                  <a:txBody>
                    <a:bodyPr/>
                    <a:lstStyle/>
                    <a:p>
                      <a:pPr marL="0" marR="0" algn="justLow" rtl="1">
                        <a:lnSpc>
                          <a:spcPct val="150000"/>
                        </a:lnSpc>
                        <a:spcBef>
                          <a:spcPts val="0"/>
                        </a:spcBef>
                        <a:spcAft>
                          <a:spcPts val="0"/>
                        </a:spcAft>
                      </a:pPr>
                      <a:r>
                        <a:rPr lang="ar-EG" sz="900" b="1">
                          <a:effectLst/>
                          <a:latin typeface="Times New Roman"/>
                          <a:ea typeface="Times New Roman"/>
                          <a:cs typeface="Arial"/>
                        </a:rPr>
                        <a:t>ادوات تسليك </a:t>
                      </a:r>
                      <a:endParaRPr lang="en-US" sz="800">
                        <a:effectLst/>
                        <a:latin typeface="Times New Roman"/>
                        <a:ea typeface="Times New Roman"/>
                        <a:cs typeface="Arial"/>
                      </a:endParaRPr>
                    </a:p>
                  </a:txBody>
                  <a:tcPr marL="43242" marR="43242" marT="0" marB="0" anchor="ctr">
                    <a:lnL>
                      <a:noFill/>
                    </a:lnL>
                    <a:lnR>
                      <a:noFill/>
                    </a:lnR>
                    <a:lnT>
                      <a:noFill/>
                    </a:lnT>
                    <a:lnB>
                      <a:noFill/>
                    </a:lnB>
                  </a:tcPr>
                </a:tc>
                <a:tc>
                  <a:txBody>
                    <a:bodyPr/>
                    <a:lstStyle/>
                    <a:p>
                      <a:pPr marL="0" marR="0" algn="ctr" rtl="1">
                        <a:lnSpc>
                          <a:spcPct val="150000"/>
                        </a:lnSpc>
                        <a:spcBef>
                          <a:spcPts val="0"/>
                        </a:spcBef>
                        <a:spcAft>
                          <a:spcPts val="0"/>
                        </a:spcAft>
                      </a:pPr>
                      <a:r>
                        <a:rPr lang="ar-EG" sz="900" b="1">
                          <a:effectLst/>
                          <a:latin typeface="Times New Roman"/>
                          <a:ea typeface="Times New Roman"/>
                          <a:cs typeface="Arial"/>
                        </a:rPr>
                        <a:t>1</a:t>
                      </a:r>
                      <a:endParaRPr lang="en-US" sz="800">
                        <a:effectLst/>
                        <a:latin typeface="Times New Roman"/>
                        <a:ea typeface="Times New Roman"/>
                        <a:cs typeface="Arial"/>
                      </a:endParaRPr>
                    </a:p>
                  </a:txBody>
                  <a:tcPr marL="43242" marR="43242" marT="0" marB="0" anchor="ctr">
                    <a:lnL>
                      <a:noFill/>
                    </a:lnL>
                    <a:lnR>
                      <a:noFill/>
                    </a:lnR>
                    <a:lnT>
                      <a:noFill/>
                    </a:lnT>
                    <a:lnB>
                      <a:noFill/>
                    </a:lnB>
                  </a:tcPr>
                </a:tc>
                <a:tc>
                  <a:txBody>
                    <a:bodyPr/>
                    <a:lstStyle/>
                    <a:p>
                      <a:pPr marL="0" marR="0" algn="ctr" rtl="1">
                        <a:lnSpc>
                          <a:spcPct val="150000"/>
                        </a:lnSpc>
                        <a:spcBef>
                          <a:spcPts val="0"/>
                        </a:spcBef>
                        <a:spcAft>
                          <a:spcPts val="0"/>
                        </a:spcAft>
                      </a:pPr>
                      <a:r>
                        <a:rPr lang="ar-EG" sz="900" b="1">
                          <a:effectLst/>
                          <a:latin typeface="Times New Roman"/>
                          <a:ea typeface="Times New Roman"/>
                          <a:cs typeface="Arial"/>
                        </a:rPr>
                        <a:t>50</a:t>
                      </a:r>
                      <a:endParaRPr lang="en-US" sz="800">
                        <a:effectLst/>
                        <a:latin typeface="Times New Roman"/>
                        <a:ea typeface="Times New Roman"/>
                        <a:cs typeface="Arial"/>
                      </a:endParaRPr>
                    </a:p>
                  </a:txBody>
                  <a:tcPr marL="43242" marR="43242" marT="0" marB="0" anchor="ctr">
                    <a:lnL>
                      <a:noFill/>
                    </a:lnL>
                    <a:lnR>
                      <a:noFill/>
                    </a:lnR>
                    <a:lnT>
                      <a:noFill/>
                    </a:lnT>
                    <a:lnB>
                      <a:noFill/>
                    </a:lnB>
                  </a:tcPr>
                </a:tc>
                <a:tc>
                  <a:txBody>
                    <a:bodyPr/>
                    <a:lstStyle/>
                    <a:p>
                      <a:pPr marL="0" marR="0" algn="ctr" rtl="1">
                        <a:lnSpc>
                          <a:spcPct val="150000"/>
                        </a:lnSpc>
                        <a:spcBef>
                          <a:spcPts val="0"/>
                        </a:spcBef>
                        <a:spcAft>
                          <a:spcPts val="0"/>
                        </a:spcAft>
                      </a:pPr>
                      <a:r>
                        <a:rPr lang="ar-EG" sz="900" b="1">
                          <a:effectLst/>
                          <a:latin typeface="Times New Roman"/>
                          <a:ea typeface="Times New Roman"/>
                          <a:cs typeface="Arial"/>
                        </a:rPr>
                        <a:t>50</a:t>
                      </a:r>
                      <a:endParaRPr lang="en-US" sz="800">
                        <a:effectLst/>
                        <a:latin typeface="Times New Roman"/>
                        <a:ea typeface="Times New Roman"/>
                        <a:cs typeface="Arial"/>
                      </a:endParaRPr>
                    </a:p>
                  </a:txBody>
                  <a:tcPr marL="43242" marR="43242" marT="0" marB="0" anchor="ctr">
                    <a:lnL>
                      <a:noFill/>
                    </a:lnL>
                    <a:lnR>
                      <a:noFill/>
                    </a:lnR>
                    <a:lnT>
                      <a:noFill/>
                    </a:lnT>
                    <a:lnB>
                      <a:noFill/>
                    </a:lnB>
                  </a:tcPr>
                </a:tc>
                <a:tc>
                  <a:txBody>
                    <a:bodyPr/>
                    <a:lstStyle/>
                    <a:p>
                      <a:pPr marL="0" marR="0" algn="ctr" rtl="1">
                        <a:lnSpc>
                          <a:spcPct val="150000"/>
                        </a:lnSpc>
                        <a:spcBef>
                          <a:spcPts val="0"/>
                        </a:spcBef>
                        <a:spcAft>
                          <a:spcPts val="0"/>
                        </a:spcAft>
                      </a:pPr>
                      <a:r>
                        <a:rPr lang="ar-EG" sz="900" b="1">
                          <a:effectLst/>
                          <a:latin typeface="Times New Roman"/>
                          <a:ea typeface="Times New Roman"/>
                          <a:cs typeface="Arial"/>
                        </a:rPr>
                        <a:t>10</a:t>
                      </a:r>
                      <a:endParaRPr lang="en-US" sz="800">
                        <a:effectLst/>
                        <a:latin typeface="Times New Roman"/>
                        <a:ea typeface="Times New Roman"/>
                        <a:cs typeface="Arial"/>
                      </a:endParaRPr>
                    </a:p>
                  </a:txBody>
                  <a:tcPr marL="43242" marR="43242" marT="0" marB="0" anchor="ctr">
                    <a:lnL>
                      <a:noFill/>
                    </a:lnL>
                    <a:lnR>
                      <a:noFill/>
                    </a:lnR>
                    <a:lnT>
                      <a:noFill/>
                    </a:lnT>
                    <a:lnB>
                      <a:noFill/>
                    </a:lnB>
                  </a:tcPr>
                </a:tc>
                <a:tc>
                  <a:txBody>
                    <a:bodyPr/>
                    <a:lstStyle/>
                    <a:p>
                      <a:pPr marL="0" marR="0" algn="ctr" rtl="1">
                        <a:lnSpc>
                          <a:spcPct val="150000"/>
                        </a:lnSpc>
                        <a:spcBef>
                          <a:spcPts val="0"/>
                        </a:spcBef>
                        <a:spcAft>
                          <a:spcPts val="0"/>
                        </a:spcAft>
                      </a:pPr>
                      <a:r>
                        <a:rPr lang="ar-EG" sz="900" b="1">
                          <a:effectLst/>
                          <a:latin typeface="Times New Roman"/>
                          <a:ea typeface="Times New Roman"/>
                          <a:cs typeface="Arial"/>
                        </a:rPr>
                        <a:t>5</a:t>
                      </a:r>
                      <a:endParaRPr lang="en-US" sz="800">
                        <a:effectLst/>
                        <a:latin typeface="Times New Roman"/>
                        <a:ea typeface="Times New Roman"/>
                        <a:cs typeface="Arial"/>
                      </a:endParaRPr>
                    </a:p>
                  </a:txBody>
                  <a:tcPr marL="43242" marR="43242" marT="0" marB="0" anchor="ctr">
                    <a:lnL>
                      <a:noFill/>
                    </a:lnL>
                    <a:lnR>
                      <a:noFill/>
                    </a:lnR>
                    <a:lnT>
                      <a:noFill/>
                    </a:lnT>
                    <a:lnB>
                      <a:noFill/>
                    </a:lnB>
                  </a:tcPr>
                </a:tc>
                <a:extLst>
                  <a:ext uri="{0D108BD9-81ED-4DB2-BD59-A6C34878D82A}">
                    <a16:rowId xmlns:a16="http://schemas.microsoft.com/office/drawing/2014/main" xmlns="" val="10013"/>
                  </a:ext>
                </a:extLst>
              </a:tr>
              <a:tr h="270527">
                <a:tc>
                  <a:txBody>
                    <a:bodyPr/>
                    <a:lstStyle/>
                    <a:p>
                      <a:pPr marL="0" marR="0" algn="justLow" rtl="1">
                        <a:lnSpc>
                          <a:spcPct val="150000"/>
                        </a:lnSpc>
                        <a:spcBef>
                          <a:spcPts val="0"/>
                        </a:spcBef>
                        <a:spcAft>
                          <a:spcPts val="0"/>
                        </a:spcAft>
                      </a:pPr>
                      <a:r>
                        <a:rPr lang="ar-EG" sz="900" b="1">
                          <a:effectLst/>
                          <a:latin typeface="Times New Roman"/>
                          <a:ea typeface="Times New Roman"/>
                          <a:cs typeface="Arial"/>
                        </a:rPr>
                        <a:t>14</a:t>
                      </a:r>
                      <a:endParaRPr lang="en-US" sz="800">
                        <a:effectLst/>
                        <a:latin typeface="Times New Roman"/>
                        <a:ea typeface="Times New Roman"/>
                        <a:cs typeface="Arial"/>
                      </a:endParaRPr>
                    </a:p>
                  </a:txBody>
                  <a:tcPr marL="43242" marR="43242" marT="0" marB="0" anchor="ctr">
                    <a:lnL>
                      <a:noFill/>
                    </a:lnL>
                    <a:lnR>
                      <a:noFill/>
                    </a:lnR>
                    <a:lnT>
                      <a:noFill/>
                    </a:lnT>
                    <a:lnB>
                      <a:noFill/>
                    </a:lnB>
                  </a:tcPr>
                </a:tc>
                <a:tc>
                  <a:txBody>
                    <a:bodyPr/>
                    <a:lstStyle/>
                    <a:p>
                      <a:pPr marL="0" marR="0" algn="justLow" rtl="1">
                        <a:lnSpc>
                          <a:spcPct val="150000"/>
                        </a:lnSpc>
                        <a:spcBef>
                          <a:spcPts val="0"/>
                        </a:spcBef>
                        <a:spcAft>
                          <a:spcPts val="0"/>
                        </a:spcAft>
                      </a:pPr>
                      <a:r>
                        <a:rPr lang="ar-EG" sz="900" b="1">
                          <a:effectLst/>
                          <a:latin typeface="Times New Roman"/>
                          <a:ea typeface="Times New Roman"/>
                          <a:cs typeface="Arial"/>
                        </a:rPr>
                        <a:t>ادوات نجارة</a:t>
                      </a:r>
                      <a:endParaRPr lang="en-US" sz="800">
                        <a:effectLst/>
                        <a:latin typeface="Times New Roman"/>
                        <a:ea typeface="Times New Roman"/>
                        <a:cs typeface="Arial"/>
                      </a:endParaRPr>
                    </a:p>
                  </a:txBody>
                  <a:tcPr marL="43242" marR="43242" marT="0" marB="0" anchor="ctr">
                    <a:lnL>
                      <a:noFill/>
                    </a:lnL>
                    <a:lnR>
                      <a:noFill/>
                    </a:lnR>
                    <a:lnT>
                      <a:noFill/>
                    </a:lnT>
                    <a:lnB>
                      <a:noFill/>
                    </a:lnB>
                  </a:tcPr>
                </a:tc>
                <a:tc>
                  <a:txBody>
                    <a:bodyPr/>
                    <a:lstStyle/>
                    <a:p>
                      <a:pPr marL="0" marR="0" algn="ctr" rtl="1">
                        <a:lnSpc>
                          <a:spcPct val="150000"/>
                        </a:lnSpc>
                        <a:spcBef>
                          <a:spcPts val="0"/>
                        </a:spcBef>
                        <a:spcAft>
                          <a:spcPts val="0"/>
                        </a:spcAft>
                      </a:pPr>
                      <a:r>
                        <a:rPr lang="ar-EG" sz="900" b="1">
                          <a:effectLst/>
                          <a:latin typeface="Times New Roman"/>
                          <a:ea typeface="Times New Roman"/>
                          <a:cs typeface="Arial"/>
                        </a:rPr>
                        <a:t>1</a:t>
                      </a:r>
                      <a:endParaRPr lang="en-US" sz="800">
                        <a:effectLst/>
                        <a:latin typeface="Times New Roman"/>
                        <a:ea typeface="Times New Roman"/>
                        <a:cs typeface="Arial"/>
                      </a:endParaRPr>
                    </a:p>
                  </a:txBody>
                  <a:tcPr marL="43242" marR="43242" marT="0" marB="0" anchor="ctr">
                    <a:lnL>
                      <a:noFill/>
                    </a:lnL>
                    <a:lnR>
                      <a:noFill/>
                    </a:lnR>
                    <a:lnT>
                      <a:noFill/>
                    </a:lnT>
                    <a:lnB>
                      <a:noFill/>
                    </a:lnB>
                  </a:tcPr>
                </a:tc>
                <a:tc>
                  <a:txBody>
                    <a:bodyPr/>
                    <a:lstStyle/>
                    <a:p>
                      <a:pPr marL="0" marR="0" algn="ctr" rtl="1">
                        <a:lnSpc>
                          <a:spcPct val="150000"/>
                        </a:lnSpc>
                        <a:spcBef>
                          <a:spcPts val="0"/>
                        </a:spcBef>
                        <a:spcAft>
                          <a:spcPts val="0"/>
                        </a:spcAft>
                      </a:pPr>
                      <a:r>
                        <a:rPr lang="ar-EG" sz="900" b="1">
                          <a:effectLst/>
                          <a:latin typeface="Times New Roman"/>
                          <a:ea typeface="Times New Roman"/>
                          <a:cs typeface="Arial"/>
                        </a:rPr>
                        <a:t>100</a:t>
                      </a:r>
                      <a:endParaRPr lang="en-US" sz="800">
                        <a:effectLst/>
                        <a:latin typeface="Times New Roman"/>
                        <a:ea typeface="Times New Roman"/>
                        <a:cs typeface="Arial"/>
                      </a:endParaRPr>
                    </a:p>
                  </a:txBody>
                  <a:tcPr marL="43242" marR="43242" marT="0" marB="0" anchor="ctr">
                    <a:lnL>
                      <a:noFill/>
                    </a:lnL>
                    <a:lnR>
                      <a:noFill/>
                    </a:lnR>
                    <a:lnT>
                      <a:noFill/>
                    </a:lnT>
                    <a:lnB>
                      <a:noFill/>
                    </a:lnB>
                  </a:tcPr>
                </a:tc>
                <a:tc>
                  <a:txBody>
                    <a:bodyPr/>
                    <a:lstStyle/>
                    <a:p>
                      <a:pPr marL="0" marR="0" algn="ctr" rtl="1">
                        <a:lnSpc>
                          <a:spcPct val="150000"/>
                        </a:lnSpc>
                        <a:spcBef>
                          <a:spcPts val="0"/>
                        </a:spcBef>
                        <a:spcAft>
                          <a:spcPts val="0"/>
                        </a:spcAft>
                      </a:pPr>
                      <a:r>
                        <a:rPr lang="ar-EG" sz="900" b="1">
                          <a:effectLst/>
                          <a:latin typeface="Times New Roman"/>
                          <a:ea typeface="Times New Roman"/>
                          <a:cs typeface="Arial"/>
                        </a:rPr>
                        <a:t>100</a:t>
                      </a:r>
                      <a:endParaRPr lang="en-US" sz="800">
                        <a:effectLst/>
                        <a:latin typeface="Times New Roman"/>
                        <a:ea typeface="Times New Roman"/>
                        <a:cs typeface="Arial"/>
                      </a:endParaRPr>
                    </a:p>
                  </a:txBody>
                  <a:tcPr marL="43242" marR="43242" marT="0" marB="0" anchor="ctr">
                    <a:lnL>
                      <a:noFill/>
                    </a:lnL>
                    <a:lnR>
                      <a:noFill/>
                    </a:lnR>
                    <a:lnT>
                      <a:noFill/>
                    </a:lnT>
                    <a:lnB>
                      <a:noFill/>
                    </a:lnB>
                  </a:tcPr>
                </a:tc>
                <a:tc>
                  <a:txBody>
                    <a:bodyPr/>
                    <a:lstStyle/>
                    <a:p>
                      <a:pPr marL="0" marR="0" algn="ctr" rtl="1">
                        <a:lnSpc>
                          <a:spcPct val="150000"/>
                        </a:lnSpc>
                        <a:spcBef>
                          <a:spcPts val="0"/>
                        </a:spcBef>
                        <a:spcAft>
                          <a:spcPts val="0"/>
                        </a:spcAft>
                      </a:pPr>
                      <a:r>
                        <a:rPr lang="ar-EG" sz="900" b="1">
                          <a:effectLst/>
                          <a:latin typeface="Times New Roman"/>
                          <a:ea typeface="Times New Roman"/>
                          <a:cs typeface="Arial"/>
                        </a:rPr>
                        <a:t>10</a:t>
                      </a:r>
                      <a:endParaRPr lang="en-US" sz="800">
                        <a:effectLst/>
                        <a:latin typeface="Times New Roman"/>
                        <a:ea typeface="Times New Roman"/>
                        <a:cs typeface="Arial"/>
                      </a:endParaRPr>
                    </a:p>
                  </a:txBody>
                  <a:tcPr marL="43242" marR="43242" marT="0" marB="0" anchor="ctr">
                    <a:lnL>
                      <a:noFill/>
                    </a:lnL>
                    <a:lnR>
                      <a:noFill/>
                    </a:lnR>
                    <a:lnT>
                      <a:noFill/>
                    </a:lnT>
                    <a:lnB>
                      <a:noFill/>
                    </a:lnB>
                  </a:tcPr>
                </a:tc>
                <a:tc>
                  <a:txBody>
                    <a:bodyPr/>
                    <a:lstStyle/>
                    <a:p>
                      <a:pPr marL="0" marR="0" algn="ctr" rtl="1">
                        <a:lnSpc>
                          <a:spcPct val="150000"/>
                        </a:lnSpc>
                        <a:spcBef>
                          <a:spcPts val="0"/>
                        </a:spcBef>
                        <a:spcAft>
                          <a:spcPts val="0"/>
                        </a:spcAft>
                      </a:pPr>
                      <a:r>
                        <a:rPr lang="ar-EG" sz="900" b="1">
                          <a:effectLst/>
                          <a:latin typeface="Times New Roman"/>
                          <a:ea typeface="Times New Roman"/>
                          <a:cs typeface="Arial"/>
                        </a:rPr>
                        <a:t>10</a:t>
                      </a:r>
                      <a:endParaRPr lang="en-US" sz="800">
                        <a:effectLst/>
                        <a:latin typeface="Times New Roman"/>
                        <a:ea typeface="Times New Roman"/>
                        <a:cs typeface="Arial"/>
                      </a:endParaRPr>
                    </a:p>
                  </a:txBody>
                  <a:tcPr marL="43242" marR="43242" marT="0" marB="0" anchor="ctr">
                    <a:lnL>
                      <a:noFill/>
                    </a:lnL>
                    <a:lnR>
                      <a:noFill/>
                    </a:lnR>
                    <a:lnT>
                      <a:noFill/>
                    </a:lnT>
                    <a:lnB>
                      <a:noFill/>
                    </a:lnB>
                  </a:tcPr>
                </a:tc>
                <a:extLst>
                  <a:ext uri="{0D108BD9-81ED-4DB2-BD59-A6C34878D82A}">
                    <a16:rowId xmlns:a16="http://schemas.microsoft.com/office/drawing/2014/main" xmlns="" val="10014"/>
                  </a:ext>
                </a:extLst>
              </a:tr>
              <a:tr h="270527">
                <a:tc>
                  <a:txBody>
                    <a:bodyPr/>
                    <a:lstStyle/>
                    <a:p>
                      <a:pPr marL="0" marR="0" algn="ctr" rtl="1">
                        <a:lnSpc>
                          <a:spcPct val="150000"/>
                        </a:lnSpc>
                        <a:spcBef>
                          <a:spcPts val="0"/>
                        </a:spcBef>
                        <a:spcAft>
                          <a:spcPts val="0"/>
                        </a:spcAft>
                      </a:pPr>
                      <a:r>
                        <a:rPr lang="ar-SA" sz="900" b="1">
                          <a:effectLst/>
                          <a:latin typeface="Times New Roman"/>
                          <a:ea typeface="Times New Roman"/>
                          <a:cs typeface="Arial"/>
                        </a:rPr>
                        <a:t>15</a:t>
                      </a:r>
                      <a:endParaRPr lang="en-US" sz="800">
                        <a:effectLst/>
                        <a:latin typeface="Times New Roman"/>
                        <a:ea typeface="Times New Roman"/>
                        <a:cs typeface="Arial"/>
                      </a:endParaRPr>
                    </a:p>
                  </a:txBody>
                  <a:tcPr marL="43242" marR="43242"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marL="0" marR="0" algn="r" rtl="1">
                        <a:lnSpc>
                          <a:spcPct val="150000"/>
                        </a:lnSpc>
                        <a:spcBef>
                          <a:spcPts val="0"/>
                        </a:spcBef>
                        <a:spcAft>
                          <a:spcPts val="0"/>
                        </a:spcAft>
                      </a:pPr>
                      <a:r>
                        <a:rPr lang="ar-SA" sz="900" b="1">
                          <a:effectLst/>
                          <a:latin typeface="Times New Roman"/>
                          <a:ea typeface="Times New Roman"/>
                          <a:cs typeface="Arial"/>
                        </a:rPr>
                        <a:t>مظلة خشبية</a:t>
                      </a:r>
                      <a:endParaRPr lang="en-US" sz="800">
                        <a:effectLst/>
                        <a:latin typeface="Times New Roman"/>
                        <a:ea typeface="Times New Roman"/>
                        <a:cs typeface="Arial"/>
                      </a:endParaRPr>
                    </a:p>
                  </a:txBody>
                  <a:tcPr marL="43242" marR="43242"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marL="0" marR="0" algn="ctr" rtl="1">
                        <a:lnSpc>
                          <a:spcPct val="150000"/>
                        </a:lnSpc>
                        <a:spcBef>
                          <a:spcPts val="0"/>
                        </a:spcBef>
                        <a:spcAft>
                          <a:spcPts val="0"/>
                        </a:spcAft>
                      </a:pPr>
                      <a:r>
                        <a:rPr lang="ar-SA" sz="900" b="1">
                          <a:effectLst/>
                          <a:latin typeface="Times New Roman"/>
                          <a:ea typeface="Times New Roman"/>
                          <a:cs typeface="Arial"/>
                        </a:rPr>
                        <a:t>1</a:t>
                      </a:r>
                      <a:endParaRPr lang="en-US" sz="800">
                        <a:effectLst/>
                        <a:latin typeface="Times New Roman"/>
                        <a:ea typeface="Times New Roman"/>
                        <a:cs typeface="Arial"/>
                      </a:endParaRPr>
                    </a:p>
                  </a:txBody>
                  <a:tcPr marL="43242" marR="43242"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marL="0" marR="0" algn="ctr" rtl="1">
                        <a:lnSpc>
                          <a:spcPct val="150000"/>
                        </a:lnSpc>
                        <a:spcBef>
                          <a:spcPts val="0"/>
                        </a:spcBef>
                        <a:spcAft>
                          <a:spcPts val="0"/>
                        </a:spcAft>
                      </a:pPr>
                      <a:r>
                        <a:rPr lang="ar-SA" sz="900" b="1">
                          <a:effectLst/>
                          <a:latin typeface="Times New Roman"/>
                          <a:ea typeface="Times New Roman"/>
                          <a:cs typeface="Arial"/>
                        </a:rPr>
                        <a:t>3000</a:t>
                      </a:r>
                      <a:endParaRPr lang="en-US" sz="800">
                        <a:effectLst/>
                        <a:latin typeface="Times New Roman"/>
                        <a:ea typeface="Times New Roman"/>
                        <a:cs typeface="Arial"/>
                      </a:endParaRPr>
                    </a:p>
                  </a:txBody>
                  <a:tcPr marL="43242" marR="43242"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marL="0" marR="0" algn="ctr" rtl="1">
                        <a:lnSpc>
                          <a:spcPct val="150000"/>
                        </a:lnSpc>
                        <a:spcBef>
                          <a:spcPts val="0"/>
                        </a:spcBef>
                        <a:spcAft>
                          <a:spcPts val="0"/>
                        </a:spcAft>
                      </a:pPr>
                      <a:r>
                        <a:rPr lang="ar-SA" sz="900" b="1">
                          <a:effectLst/>
                          <a:latin typeface="Times New Roman"/>
                          <a:ea typeface="Times New Roman"/>
                          <a:cs typeface="Arial"/>
                        </a:rPr>
                        <a:t>3000</a:t>
                      </a:r>
                      <a:endParaRPr lang="en-US" sz="800">
                        <a:effectLst/>
                        <a:latin typeface="Times New Roman"/>
                        <a:ea typeface="Times New Roman"/>
                        <a:cs typeface="Arial"/>
                      </a:endParaRPr>
                    </a:p>
                  </a:txBody>
                  <a:tcPr marL="43242" marR="43242"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marL="0" marR="0" algn="ctr" rtl="1">
                        <a:lnSpc>
                          <a:spcPct val="150000"/>
                        </a:lnSpc>
                        <a:spcBef>
                          <a:spcPts val="0"/>
                        </a:spcBef>
                        <a:spcAft>
                          <a:spcPts val="0"/>
                        </a:spcAft>
                      </a:pPr>
                      <a:r>
                        <a:rPr lang="ar-SA" sz="900" b="1">
                          <a:effectLst/>
                          <a:latin typeface="Times New Roman"/>
                          <a:ea typeface="Times New Roman"/>
                          <a:cs typeface="Arial"/>
                        </a:rPr>
                        <a:t>20</a:t>
                      </a:r>
                      <a:endParaRPr lang="en-US" sz="800">
                        <a:effectLst/>
                        <a:latin typeface="Times New Roman"/>
                        <a:ea typeface="Times New Roman"/>
                        <a:cs typeface="Arial"/>
                      </a:endParaRPr>
                    </a:p>
                  </a:txBody>
                  <a:tcPr marL="43242" marR="43242"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marL="0" marR="0" algn="ctr" rtl="1">
                        <a:lnSpc>
                          <a:spcPct val="150000"/>
                        </a:lnSpc>
                        <a:spcBef>
                          <a:spcPts val="0"/>
                        </a:spcBef>
                        <a:spcAft>
                          <a:spcPts val="0"/>
                        </a:spcAft>
                      </a:pPr>
                      <a:r>
                        <a:rPr lang="ar-SA" sz="900" b="1">
                          <a:effectLst/>
                          <a:latin typeface="Times New Roman"/>
                          <a:ea typeface="Times New Roman"/>
                          <a:cs typeface="Arial"/>
                        </a:rPr>
                        <a:t>150</a:t>
                      </a:r>
                      <a:endParaRPr lang="en-US" sz="800">
                        <a:effectLst/>
                        <a:latin typeface="Times New Roman"/>
                        <a:ea typeface="Times New Roman"/>
                        <a:cs typeface="Arial"/>
                      </a:endParaRPr>
                    </a:p>
                  </a:txBody>
                  <a:tcPr marL="43242" marR="43242" marT="0" marB="0" anchor="ctr">
                    <a:lnL>
                      <a:noFill/>
                    </a:lnL>
                    <a:lnR>
                      <a:noFill/>
                    </a:lnR>
                    <a:lnT>
                      <a:noFill/>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5"/>
                  </a:ext>
                </a:extLst>
              </a:tr>
              <a:tr h="577126">
                <a:tc>
                  <a:txBody>
                    <a:bodyPr/>
                    <a:lstStyle/>
                    <a:p>
                      <a:pPr marL="0" marR="0" algn="ctr" rtl="1">
                        <a:lnSpc>
                          <a:spcPct val="150000"/>
                        </a:lnSpc>
                        <a:spcBef>
                          <a:spcPts val="0"/>
                        </a:spcBef>
                        <a:spcAft>
                          <a:spcPts val="0"/>
                        </a:spcAft>
                      </a:pPr>
                      <a:r>
                        <a:rPr lang="ar-SA" sz="800" b="1">
                          <a:effectLst/>
                          <a:latin typeface="Times New Roman"/>
                          <a:ea typeface="Times New Roman"/>
                          <a:cs typeface="Tahoma"/>
                        </a:rPr>
                        <a:t> </a:t>
                      </a:r>
                      <a:endParaRPr lang="en-US" sz="800">
                        <a:effectLst/>
                        <a:latin typeface="Times New Roman"/>
                        <a:ea typeface="Times New Roman"/>
                        <a:cs typeface="Arial"/>
                      </a:endParaRPr>
                    </a:p>
                  </a:txBody>
                  <a:tcPr marL="43242" marR="43242"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rtl="1">
                        <a:lnSpc>
                          <a:spcPct val="150000"/>
                        </a:lnSpc>
                        <a:spcBef>
                          <a:spcPts val="0"/>
                        </a:spcBef>
                        <a:spcAft>
                          <a:spcPts val="0"/>
                        </a:spcAft>
                      </a:pPr>
                      <a:r>
                        <a:rPr lang="ar-SA" sz="1000" b="1">
                          <a:effectLst/>
                          <a:latin typeface="Times New Roman"/>
                          <a:ea typeface="Times New Roman"/>
                          <a:cs typeface="Tahoma"/>
                        </a:rPr>
                        <a:t>الاجمالى</a:t>
                      </a:r>
                      <a:endParaRPr lang="en-US" sz="800">
                        <a:effectLst/>
                        <a:latin typeface="Times New Roman"/>
                        <a:ea typeface="Times New Roman"/>
                        <a:cs typeface="Arial"/>
                      </a:endParaRPr>
                    </a:p>
                  </a:txBody>
                  <a:tcPr marL="43242" marR="43242"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rtl="1">
                        <a:lnSpc>
                          <a:spcPct val="150000"/>
                        </a:lnSpc>
                        <a:spcBef>
                          <a:spcPts val="0"/>
                        </a:spcBef>
                        <a:spcAft>
                          <a:spcPts val="0"/>
                        </a:spcAft>
                      </a:pPr>
                      <a:r>
                        <a:rPr lang="ar-SA" sz="1000" b="1">
                          <a:effectLst/>
                          <a:latin typeface="Times New Roman"/>
                          <a:ea typeface="Times New Roman"/>
                          <a:cs typeface="Tahoma"/>
                        </a:rPr>
                        <a:t> </a:t>
                      </a:r>
                      <a:endParaRPr lang="en-US" sz="800">
                        <a:effectLst/>
                        <a:latin typeface="Times New Roman"/>
                        <a:ea typeface="Times New Roman"/>
                        <a:cs typeface="Arial"/>
                      </a:endParaRPr>
                    </a:p>
                  </a:txBody>
                  <a:tcPr marL="43242" marR="43242"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3F3F3"/>
                    </a:solidFill>
                  </a:tcPr>
                </a:tc>
                <a:tc>
                  <a:txBody>
                    <a:bodyPr/>
                    <a:lstStyle/>
                    <a:p>
                      <a:pPr marL="0" marR="0" algn="ctr" rtl="1">
                        <a:lnSpc>
                          <a:spcPct val="150000"/>
                        </a:lnSpc>
                        <a:spcBef>
                          <a:spcPts val="0"/>
                        </a:spcBef>
                        <a:spcAft>
                          <a:spcPts val="0"/>
                        </a:spcAft>
                      </a:pPr>
                      <a:r>
                        <a:rPr lang="ar-SA" sz="1000" b="1">
                          <a:effectLst/>
                          <a:latin typeface="Times New Roman"/>
                          <a:ea typeface="Times New Roman"/>
                          <a:cs typeface="Tahoma"/>
                        </a:rPr>
                        <a:t> </a:t>
                      </a:r>
                      <a:endParaRPr lang="en-US" sz="800">
                        <a:effectLst/>
                        <a:latin typeface="Times New Roman"/>
                        <a:ea typeface="Times New Roman"/>
                        <a:cs typeface="Arial"/>
                      </a:endParaRPr>
                    </a:p>
                  </a:txBody>
                  <a:tcPr marL="43242" marR="43242"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3F3F3"/>
                    </a:solidFill>
                  </a:tcPr>
                </a:tc>
                <a:tc>
                  <a:txBody>
                    <a:bodyPr/>
                    <a:lstStyle/>
                    <a:p>
                      <a:pPr marL="0" marR="0" algn="ctr" rtl="1">
                        <a:lnSpc>
                          <a:spcPct val="150000"/>
                        </a:lnSpc>
                        <a:spcBef>
                          <a:spcPts val="0"/>
                        </a:spcBef>
                        <a:spcAft>
                          <a:spcPts val="0"/>
                        </a:spcAft>
                      </a:pPr>
                      <a:r>
                        <a:rPr lang="ar-SA" sz="1000" b="1">
                          <a:effectLst/>
                          <a:latin typeface="Times New Roman"/>
                          <a:ea typeface="Times New Roman"/>
                          <a:cs typeface="Tahoma"/>
                        </a:rPr>
                        <a:t>74180</a:t>
                      </a:r>
                      <a:endParaRPr lang="en-US" sz="800">
                        <a:effectLst/>
                        <a:latin typeface="Times New Roman"/>
                        <a:ea typeface="Times New Roman"/>
                        <a:cs typeface="Arial"/>
                      </a:endParaRPr>
                    </a:p>
                  </a:txBody>
                  <a:tcPr marL="43242" marR="43242"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rtl="1">
                        <a:lnSpc>
                          <a:spcPct val="150000"/>
                        </a:lnSpc>
                        <a:spcBef>
                          <a:spcPts val="0"/>
                        </a:spcBef>
                        <a:spcAft>
                          <a:spcPts val="0"/>
                        </a:spcAft>
                      </a:pPr>
                      <a:r>
                        <a:rPr lang="ar-SA" sz="1000" b="1">
                          <a:effectLst/>
                          <a:latin typeface="Times New Roman"/>
                          <a:ea typeface="Times New Roman"/>
                          <a:cs typeface="Tahoma"/>
                        </a:rPr>
                        <a:t> </a:t>
                      </a:r>
                      <a:endParaRPr lang="en-US" sz="800">
                        <a:effectLst/>
                        <a:latin typeface="Times New Roman"/>
                        <a:ea typeface="Times New Roman"/>
                        <a:cs typeface="Arial"/>
                      </a:endParaRPr>
                    </a:p>
                  </a:txBody>
                  <a:tcPr marL="43242" marR="43242"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3F3F3"/>
                    </a:solidFill>
                  </a:tcPr>
                </a:tc>
                <a:tc>
                  <a:txBody>
                    <a:bodyPr/>
                    <a:lstStyle/>
                    <a:p>
                      <a:pPr marL="0" marR="0" algn="ctr" rtl="1">
                        <a:lnSpc>
                          <a:spcPct val="150000"/>
                        </a:lnSpc>
                        <a:spcBef>
                          <a:spcPts val="0"/>
                        </a:spcBef>
                        <a:spcAft>
                          <a:spcPts val="0"/>
                        </a:spcAft>
                      </a:pPr>
                      <a:r>
                        <a:rPr lang="ar-SA" sz="1000" b="1" dirty="0">
                          <a:effectLst/>
                          <a:latin typeface="Times New Roman"/>
                          <a:ea typeface="Times New Roman"/>
                          <a:cs typeface="Tahoma"/>
                        </a:rPr>
                        <a:t>2847</a:t>
                      </a:r>
                      <a:endParaRPr lang="en-US" sz="800" dirty="0">
                        <a:effectLst/>
                        <a:latin typeface="Times New Roman"/>
                        <a:ea typeface="Times New Roman"/>
                        <a:cs typeface="Arial"/>
                      </a:endParaRPr>
                    </a:p>
                  </a:txBody>
                  <a:tcPr marL="43242" marR="43242"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6"/>
                  </a:ext>
                </a:extLst>
              </a:tr>
            </a:tbl>
          </a:graphicData>
        </a:graphic>
      </p:graphicFrame>
      <p:sp>
        <p:nvSpPr>
          <p:cNvPr id="3" name="Rectangle 1"/>
          <p:cNvSpPr>
            <a:spLocks noChangeArrowheads="1"/>
          </p:cNvSpPr>
          <p:nvPr/>
        </p:nvSpPr>
        <p:spPr bwMode="auto">
          <a:xfrm>
            <a:off x="3657600" y="62299"/>
            <a:ext cx="500538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Tahoma" pitchFamily="34" charset="0"/>
                <a:ea typeface="Times New Roman" pitchFamily="18" charset="0"/>
                <a:cs typeface="Tahoma" pitchFamily="34" charset="0"/>
              </a:rPr>
              <a:t>  </a:t>
            </a:r>
            <a:r>
              <a:rPr kumimoji="0" lang="ar-SA" sz="1600" b="1" i="0" u="sng" strike="noStrike" cap="none" normalizeH="0" baseline="0" dirty="0">
                <a:ln>
                  <a:noFill/>
                </a:ln>
                <a:solidFill>
                  <a:schemeClr val="tx1"/>
                </a:solidFill>
                <a:effectLst/>
                <a:latin typeface="Tahoma" pitchFamily="34" charset="0"/>
                <a:ea typeface="Times New Roman" pitchFamily="18" charset="0"/>
                <a:cs typeface="Tahoma" pitchFamily="34" charset="0"/>
              </a:rPr>
              <a:t>السنة الاولى :</a:t>
            </a:r>
            <a:endParaRPr kumimoji="0" lang="en-US" sz="900" b="0" i="0" u="none" strike="noStrike" cap="none" normalizeH="0" baseline="0" dirty="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1600" b="1" i="0" u="none" strike="noStrike" cap="none" normalizeH="0" baseline="0" dirty="0">
                <a:ln>
                  <a:noFill/>
                </a:ln>
                <a:solidFill>
                  <a:schemeClr val="tx1"/>
                </a:solidFill>
                <a:effectLst/>
                <a:latin typeface="Tahoma" pitchFamily="34" charset="0"/>
                <a:ea typeface="Times New Roman" pitchFamily="18" charset="0"/>
                <a:cs typeface="Tahoma" pitchFamily="34" charset="0"/>
              </a:rPr>
              <a:t>اولا : المصروفات الثابتة ( بنود رأس المال).</a:t>
            </a:r>
            <a:endParaRPr kumimoji="0" lang="en-US" sz="9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393426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81600" y="228600"/>
            <a:ext cx="3743332" cy="507831"/>
          </a:xfrm>
          <a:prstGeom prst="rect">
            <a:avLst/>
          </a:prstGeom>
        </p:spPr>
        <p:txBody>
          <a:bodyPr wrap="none">
            <a:spAutoFit/>
          </a:bodyPr>
          <a:lstStyle/>
          <a:p>
            <a:pPr algn="justLow" rtl="1">
              <a:lnSpc>
                <a:spcPct val="150000"/>
              </a:lnSpc>
            </a:pPr>
            <a:r>
              <a:rPr lang="ar-SA" b="1" dirty="0">
                <a:effectLst/>
                <a:latin typeface="Times New Roman"/>
                <a:ea typeface="Times New Roman"/>
                <a:cs typeface="Tahoma"/>
              </a:rPr>
              <a:t>ثانيا : المصروفات (بنود التشغيل )</a:t>
            </a:r>
            <a:endParaRPr lang="en-US" sz="1400" dirty="0">
              <a:effectLst/>
              <a:latin typeface="Times New Roman"/>
              <a:ea typeface="Times New Roman"/>
            </a:endParaRPr>
          </a:p>
        </p:txBody>
      </p:sp>
      <p:graphicFrame>
        <p:nvGraphicFramePr>
          <p:cNvPr id="3" name="Table 2"/>
          <p:cNvGraphicFramePr>
            <a:graphicFrameLocks noGrp="1"/>
          </p:cNvGraphicFramePr>
          <p:nvPr>
            <p:extLst>
              <p:ext uri="{D42A27DB-BD31-4B8C-83A1-F6EECF244321}">
                <p14:modId xmlns:p14="http://schemas.microsoft.com/office/powerpoint/2010/main" val="350865604"/>
              </p:ext>
            </p:extLst>
          </p:nvPr>
        </p:nvGraphicFramePr>
        <p:xfrm>
          <a:off x="152401" y="914400"/>
          <a:ext cx="8772532" cy="5562604"/>
        </p:xfrm>
        <a:graphic>
          <a:graphicData uri="http://schemas.openxmlformats.org/drawingml/2006/table">
            <a:tbl>
              <a:tblPr rtl="1" firstRow="1" firstCol="1" bandRow="1"/>
              <a:tblGrid>
                <a:gridCol w="296113">
                  <a:extLst>
                    <a:ext uri="{9D8B030D-6E8A-4147-A177-3AD203B41FA5}">
                      <a16:colId xmlns:a16="http://schemas.microsoft.com/office/drawing/2014/main" xmlns="" val="20000"/>
                    </a:ext>
                  </a:extLst>
                </a:gridCol>
                <a:gridCol w="6455879">
                  <a:extLst>
                    <a:ext uri="{9D8B030D-6E8A-4147-A177-3AD203B41FA5}">
                      <a16:colId xmlns:a16="http://schemas.microsoft.com/office/drawing/2014/main" xmlns="" val="20001"/>
                    </a:ext>
                  </a:extLst>
                </a:gridCol>
                <a:gridCol w="241772">
                  <a:extLst>
                    <a:ext uri="{9D8B030D-6E8A-4147-A177-3AD203B41FA5}">
                      <a16:colId xmlns:a16="http://schemas.microsoft.com/office/drawing/2014/main" xmlns="" val="20002"/>
                    </a:ext>
                  </a:extLst>
                </a:gridCol>
                <a:gridCol w="1778768">
                  <a:extLst>
                    <a:ext uri="{9D8B030D-6E8A-4147-A177-3AD203B41FA5}">
                      <a16:colId xmlns:a16="http://schemas.microsoft.com/office/drawing/2014/main" xmlns="" val="20003"/>
                    </a:ext>
                  </a:extLst>
                </a:gridCol>
              </a:tblGrid>
              <a:tr h="839638">
                <a:tc>
                  <a:txBody>
                    <a:bodyPr/>
                    <a:lstStyle/>
                    <a:p>
                      <a:pPr marL="0" marR="0" algn="justLow" rtl="1">
                        <a:lnSpc>
                          <a:spcPct val="150000"/>
                        </a:lnSpc>
                        <a:spcBef>
                          <a:spcPts val="0"/>
                        </a:spcBef>
                        <a:spcAft>
                          <a:spcPts val="0"/>
                        </a:spcAft>
                      </a:pPr>
                      <a:r>
                        <a:rPr lang="ar-EG" sz="1600" b="1" dirty="0">
                          <a:effectLst/>
                          <a:latin typeface="Times New Roman"/>
                          <a:ea typeface="Times New Roman"/>
                          <a:cs typeface="Arial"/>
                        </a:rPr>
                        <a:t>م</a:t>
                      </a:r>
                      <a:endParaRPr lang="en-US" sz="1200" dirty="0">
                        <a:effectLst/>
                        <a:latin typeface="Times New Roman"/>
                        <a:ea typeface="Times New Roman"/>
                        <a:cs typeface="Arial"/>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justLow" rtl="1">
                        <a:lnSpc>
                          <a:spcPct val="150000"/>
                        </a:lnSpc>
                        <a:spcBef>
                          <a:spcPts val="0"/>
                        </a:spcBef>
                        <a:spcAft>
                          <a:spcPts val="0"/>
                        </a:spcAft>
                      </a:pPr>
                      <a:r>
                        <a:rPr lang="ar-SA" sz="1600" b="1">
                          <a:effectLst/>
                          <a:latin typeface="Times New Roman"/>
                          <a:ea typeface="Times New Roman"/>
                          <a:cs typeface="Tahoma"/>
                        </a:rPr>
                        <a:t>بنود التشغيل</a:t>
                      </a:r>
                      <a:r>
                        <a:rPr lang="ar-SA" sz="2400" b="1">
                          <a:effectLst/>
                          <a:latin typeface="Times New Roman"/>
                          <a:ea typeface="Times New Roman"/>
                          <a:cs typeface="Arial"/>
                        </a:rPr>
                        <a:t> </a:t>
                      </a:r>
                      <a:endParaRPr lang="en-US" sz="1200">
                        <a:effectLst/>
                        <a:latin typeface="Times New Roman"/>
                        <a:ea typeface="Times New Roman"/>
                        <a:cs typeface="Arial"/>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marL="0" marR="0" algn="justLow" rtl="1">
                        <a:lnSpc>
                          <a:spcPct val="150000"/>
                        </a:lnSpc>
                        <a:spcBef>
                          <a:spcPts val="0"/>
                        </a:spcBef>
                        <a:spcAft>
                          <a:spcPts val="0"/>
                        </a:spcAft>
                      </a:pPr>
                      <a:r>
                        <a:rPr lang="ar-EG" sz="1600" b="1">
                          <a:effectLst/>
                          <a:latin typeface="Times New Roman"/>
                          <a:ea typeface="Times New Roman"/>
                          <a:cs typeface="Arial"/>
                        </a:rPr>
                        <a:t>مبالغ التشغيل</a:t>
                      </a:r>
                      <a:endParaRPr lang="en-US" sz="1200">
                        <a:effectLst/>
                        <a:latin typeface="Times New Roman"/>
                        <a:ea typeface="Times New Roman"/>
                        <a:cs typeface="Arial"/>
                      </a:endParaRPr>
                    </a:p>
                  </a:txBody>
                  <a:tcPr marL="68580" marR="68580" marT="0" marB="0">
                    <a:lnL>
                      <a:noFill/>
                    </a:lnL>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10000"/>
                  </a:ext>
                </a:extLst>
              </a:tr>
              <a:tr h="524774">
                <a:tc>
                  <a:txBody>
                    <a:bodyPr/>
                    <a:lstStyle/>
                    <a:p>
                      <a:pPr marL="0" marR="0" algn="justLow" rtl="1">
                        <a:lnSpc>
                          <a:spcPct val="150000"/>
                        </a:lnSpc>
                        <a:spcBef>
                          <a:spcPts val="0"/>
                        </a:spcBef>
                        <a:spcAft>
                          <a:spcPts val="0"/>
                        </a:spcAft>
                      </a:pPr>
                      <a:r>
                        <a:rPr lang="ar-EG" sz="1500" b="1">
                          <a:effectLst/>
                          <a:latin typeface="Times New Roman"/>
                          <a:ea typeface="Times New Roman"/>
                          <a:cs typeface="Arial"/>
                        </a:rPr>
                        <a:t>1</a:t>
                      </a:r>
                      <a:endParaRPr lang="en-US" sz="1200">
                        <a:effectLst/>
                        <a:latin typeface="Times New Roman"/>
                        <a:ea typeface="Times New Roman"/>
                        <a:cs typeface="Arial"/>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gridSpan="2">
                  <a:txBody>
                    <a:bodyPr/>
                    <a:lstStyle/>
                    <a:p>
                      <a:pPr marL="0" marR="0" algn="justLow" rtl="1">
                        <a:lnSpc>
                          <a:spcPct val="150000"/>
                        </a:lnSpc>
                        <a:spcBef>
                          <a:spcPts val="0"/>
                        </a:spcBef>
                        <a:spcAft>
                          <a:spcPts val="0"/>
                        </a:spcAft>
                      </a:pPr>
                      <a:r>
                        <a:rPr lang="ar-EG" sz="1500" b="1">
                          <a:effectLst/>
                          <a:latin typeface="Times New Roman"/>
                          <a:ea typeface="Times New Roman"/>
                          <a:cs typeface="Arial"/>
                        </a:rPr>
                        <a:t>سكر للتغذية عند الضرورة   1000 كجم × 9 جنية                  </a:t>
                      </a:r>
                      <a:endParaRPr lang="en-US" sz="1200">
                        <a:effectLst/>
                        <a:latin typeface="Times New Roman"/>
                        <a:ea typeface="Times New Roman"/>
                        <a:cs typeface="Arial"/>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marL="0" marR="0" algn="r" rtl="1">
                        <a:lnSpc>
                          <a:spcPct val="150000"/>
                        </a:lnSpc>
                        <a:spcBef>
                          <a:spcPts val="0"/>
                        </a:spcBef>
                        <a:spcAft>
                          <a:spcPts val="0"/>
                        </a:spcAft>
                      </a:pPr>
                      <a:r>
                        <a:rPr lang="ar-EG" sz="1500" b="1">
                          <a:effectLst/>
                          <a:latin typeface="Times New Roman"/>
                          <a:ea typeface="Times New Roman"/>
                          <a:cs typeface="Arial"/>
                        </a:rPr>
                        <a:t>9000 جنية</a:t>
                      </a:r>
                      <a:endParaRPr lang="en-US" sz="1200">
                        <a:effectLst/>
                        <a:latin typeface="Times New Roman"/>
                        <a:ea typeface="Times New Roman"/>
                        <a:cs typeface="Arial"/>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1"/>
                  </a:ext>
                </a:extLst>
              </a:tr>
              <a:tr h="524774">
                <a:tc>
                  <a:txBody>
                    <a:bodyPr/>
                    <a:lstStyle/>
                    <a:p>
                      <a:pPr marL="0" marR="0" algn="justLow" rtl="1">
                        <a:lnSpc>
                          <a:spcPct val="150000"/>
                        </a:lnSpc>
                        <a:spcBef>
                          <a:spcPts val="0"/>
                        </a:spcBef>
                        <a:spcAft>
                          <a:spcPts val="0"/>
                        </a:spcAft>
                      </a:pPr>
                      <a:r>
                        <a:rPr lang="ar-EG" sz="1500" b="1">
                          <a:effectLst/>
                          <a:latin typeface="Times New Roman"/>
                          <a:ea typeface="Times New Roman"/>
                          <a:cs typeface="Arial"/>
                        </a:rPr>
                        <a:t>2</a:t>
                      </a:r>
                      <a:endParaRPr lang="en-US" sz="1200">
                        <a:effectLst/>
                        <a:latin typeface="Times New Roman"/>
                        <a:ea typeface="Times New Roman"/>
                        <a:cs typeface="Arial"/>
                      </a:endParaRPr>
                    </a:p>
                  </a:txBody>
                  <a:tcPr marL="68580" marR="68580" marT="0" marB="0">
                    <a:lnL>
                      <a:noFill/>
                    </a:lnL>
                    <a:lnR>
                      <a:noFill/>
                    </a:lnR>
                    <a:lnT>
                      <a:noFill/>
                    </a:lnT>
                    <a:lnB>
                      <a:noFill/>
                    </a:lnB>
                  </a:tcPr>
                </a:tc>
                <a:tc gridSpan="2">
                  <a:txBody>
                    <a:bodyPr/>
                    <a:lstStyle/>
                    <a:p>
                      <a:pPr marL="0" marR="0" algn="justLow" rtl="1">
                        <a:lnSpc>
                          <a:spcPct val="150000"/>
                        </a:lnSpc>
                        <a:spcBef>
                          <a:spcPts val="0"/>
                        </a:spcBef>
                        <a:spcAft>
                          <a:spcPts val="0"/>
                        </a:spcAft>
                      </a:pPr>
                      <a:r>
                        <a:rPr lang="ar-EG" sz="1500" b="1" dirty="0">
                          <a:effectLst/>
                          <a:latin typeface="Times New Roman"/>
                          <a:ea typeface="Times New Roman"/>
                          <a:cs typeface="Arial"/>
                        </a:rPr>
                        <a:t>دقيق فول صويا منزوع الدهن 50 كيلو  × 5  "                     </a:t>
                      </a:r>
                      <a:endParaRPr lang="en-US" sz="1200" dirty="0">
                        <a:effectLst/>
                        <a:latin typeface="Times New Roman"/>
                        <a:ea typeface="Times New Roman"/>
                        <a:cs typeface="Arial"/>
                      </a:endParaRPr>
                    </a:p>
                  </a:txBody>
                  <a:tcPr marL="68580" marR="68580" marT="0" marB="0">
                    <a:lnL>
                      <a:noFill/>
                    </a:lnL>
                    <a:lnR>
                      <a:noFill/>
                    </a:lnR>
                    <a:lnT>
                      <a:noFill/>
                    </a:lnT>
                    <a:lnB>
                      <a:noFill/>
                    </a:lnB>
                  </a:tcPr>
                </a:tc>
                <a:tc hMerge="1">
                  <a:txBody>
                    <a:bodyPr/>
                    <a:lstStyle/>
                    <a:p>
                      <a:endParaRPr lang="en-US"/>
                    </a:p>
                  </a:txBody>
                  <a:tcPr/>
                </a:tc>
                <a:tc>
                  <a:txBody>
                    <a:bodyPr/>
                    <a:lstStyle/>
                    <a:p>
                      <a:pPr marL="0" marR="0" algn="r" rtl="1">
                        <a:lnSpc>
                          <a:spcPct val="150000"/>
                        </a:lnSpc>
                        <a:spcBef>
                          <a:spcPts val="0"/>
                        </a:spcBef>
                        <a:spcAft>
                          <a:spcPts val="0"/>
                        </a:spcAft>
                      </a:pPr>
                      <a:r>
                        <a:rPr lang="ar-EG" sz="1500" b="1">
                          <a:effectLst/>
                          <a:latin typeface="Times New Roman"/>
                          <a:ea typeface="Times New Roman"/>
                          <a:cs typeface="Arial"/>
                        </a:rPr>
                        <a:t>250     "  </a:t>
                      </a:r>
                      <a:endParaRPr lang="en-US" sz="1200">
                        <a:effectLst/>
                        <a:latin typeface="Times New Roman"/>
                        <a:ea typeface="Times New Roman"/>
                        <a:cs typeface="Arial"/>
                      </a:endParaRPr>
                    </a:p>
                  </a:txBody>
                  <a:tcPr marL="68580" marR="68580" marT="0" marB="0">
                    <a:lnL>
                      <a:noFill/>
                    </a:lnL>
                    <a:lnR>
                      <a:noFill/>
                    </a:lnR>
                    <a:lnT>
                      <a:noFill/>
                    </a:lnT>
                    <a:lnB>
                      <a:noFill/>
                    </a:lnB>
                  </a:tcPr>
                </a:tc>
                <a:extLst>
                  <a:ext uri="{0D108BD9-81ED-4DB2-BD59-A6C34878D82A}">
                    <a16:rowId xmlns:a16="http://schemas.microsoft.com/office/drawing/2014/main" xmlns="" val="10002"/>
                  </a:ext>
                </a:extLst>
              </a:tr>
              <a:tr h="524774">
                <a:tc>
                  <a:txBody>
                    <a:bodyPr/>
                    <a:lstStyle/>
                    <a:p>
                      <a:pPr marL="0" marR="0" algn="justLow" rtl="1">
                        <a:lnSpc>
                          <a:spcPct val="150000"/>
                        </a:lnSpc>
                        <a:spcBef>
                          <a:spcPts val="0"/>
                        </a:spcBef>
                        <a:spcAft>
                          <a:spcPts val="0"/>
                        </a:spcAft>
                      </a:pPr>
                      <a:r>
                        <a:rPr lang="ar-EG" sz="1500" b="1">
                          <a:effectLst/>
                          <a:latin typeface="Times New Roman"/>
                          <a:ea typeface="Times New Roman"/>
                          <a:cs typeface="Arial"/>
                        </a:rPr>
                        <a:t>3</a:t>
                      </a:r>
                      <a:endParaRPr lang="en-US" sz="1200">
                        <a:effectLst/>
                        <a:latin typeface="Times New Roman"/>
                        <a:ea typeface="Times New Roman"/>
                        <a:cs typeface="Arial"/>
                      </a:endParaRPr>
                    </a:p>
                  </a:txBody>
                  <a:tcPr marL="68580" marR="68580" marT="0" marB="0">
                    <a:lnL>
                      <a:noFill/>
                    </a:lnL>
                    <a:lnR>
                      <a:noFill/>
                    </a:lnR>
                    <a:lnT>
                      <a:noFill/>
                    </a:lnT>
                    <a:lnB>
                      <a:noFill/>
                    </a:lnB>
                  </a:tcPr>
                </a:tc>
                <a:tc gridSpan="2">
                  <a:txBody>
                    <a:bodyPr/>
                    <a:lstStyle/>
                    <a:p>
                      <a:pPr marL="0" marR="0" algn="justLow" rtl="1">
                        <a:lnSpc>
                          <a:spcPct val="150000"/>
                        </a:lnSpc>
                        <a:spcBef>
                          <a:spcPts val="0"/>
                        </a:spcBef>
                        <a:spcAft>
                          <a:spcPts val="0"/>
                        </a:spcAft>
                      </a:pPr>
                      <a:r>
                        <a:rPr lang="ar-EG" sz="1500" b="1">
                          <a:effectLst/>
                          <a:latin typeface="Times New Roman"/>
                          <a:ea typeface="Times New Roman"/>
                          <a:cs typeface="Arial"/>
                        </a:rPr>
                        <a:t>خميرة بيرة طبية                                                          </a:t>
                      </a:r>
                      <a:endParaRPr lang="en-US" sz="1200">
                        <a:effectLst/>
                        <a:latin typeface="Times New Roman"/>
                        <a:ea typeface="Times New Roman"/>
                        <a:cs typeface="Arial"/>
                      </a:endParaRPr>
                    </a:p>
                  </a:txBody>
                  <a:tcPr marL="68580" marR="68580" marT="0" marB="0">
                    <a:lnL>
                      <a:noFill/>
                    </a:lnL>
                    <a:lnR>
                      <a:noFill/>
                    </a:lnR>
                    <a:lnT>
                      <a:noFill/>
                    </a:lnT>
                    <a:lnB>
                      <a:noFill/>
                    </a:lnB>
                  </a:tcPr>
                </a:tc>
                <a:tc hMerge="1">
                  <a:txBody>
                    <a:bodyPr/>
                    <a:lstStyle/>
                    <a:p>
                      <a:endParaRPr lang="en-US"/>
                    </a:p>
                  </a:txBody>
                  <a:tcPr/>
                </a:tc>
                <a:tc>
                  <a:txBody>
                    <a:bodyPr/>
                    <a:lstStyle/>
                    <a:p>
                      <a:pPr marL="0" marR="0" algn="r" rtl="1">
                        <a:lnSpc>
                          <a:spcPct val="150000"/>
                        </a:lnSpc>
                        <a:spcBef>
                          <a:spcPts val="0"/>
                        </a:spcBef>
                        <a:spcAft>
                          <a:spcPts val="0"/>
                        </a:spcAft>
                      </a:pPr>
                      <a:r>
                        <a:rPr lang="ar-EG" sz="1500" b="1">
                          <a:effectLst/>
                          <a:latin typeface="Times New Roman"/>
                          <a:ea typeface="Times New Roman"/>
                          <a:cs typeface="Arial"/>
                        </a:rPr>
                        <a:t>200     "</a:t>
                      </a:r>
                      <a:endParaRPr lang="en-US" sz="1200">
                        <a:effectLst/>
                        <a:latin typeface="Times New Roman"/>
                        <a:ea typeface="Times New Roman"/>
                        <a:cs typeface="Arial"/>
                      </a:endParaRPr>
                    </a:p>
                  </a:txBody>
                  <a:tcPr marL="68580" marR="68580" marT="0" marB="0">
                    <a:lnL>
                      <a:noFill/>
                    </a:lnL>
                    <a:lnR>
                      <a:noFill/>
                    </a:lnR>
                    <a:lnT>
                      <a:noFill/>
                    </a:lnT>
                    <a:lnB>
                      <a:noFill/>
                    </a:lnB>
                  </a:tcPr>
                </a:tc>
                <a:extLst>
                  <a:ext uri="{0D108BD9-81ED-4DB2-BD59-A6C34878D82A}">
                    <a16:rowId xmlns:a16="http://schemas.microsoft.com/office/drawing/2014/main" xmlns="" val="10003"/>
                  </a:ext>
                </a:extLst>
              </a:tr>
              <a:tr h="524774">
                <a:tc>
                  <a:txBody>
                    <a:bodyPr/>
                    <a:lstStyle/>
                    <a:p>
                      <a:pPr marL="0" marR="0" algn="justLow" rtl="1">
                        <a:lnSpc>
                          <a:spcPct val="150000"/>
                        </a:lnSpc>
                        <a:spcBef>
                          <a:spcPts val="0"/>
                        </a:spcBef>
                        <a:spcAft>
                          <a:spcPts val="0"/>
                        </a:spcAft>
                      </a:pPr>
                      <a:r>
                        <a:rPr lang="ar-EG" sz="1500" b="1">
                          <a:effectLst/>
                          <a:latin typeface="Times New Roman"/>
                          <a:ea typeface="Times New Roman"/>
                          <a:cs typeface="Arial"/>
                        </a:rPr>
                        <a:t>4</a:t>
                      </a:r>
                      <a:endParaRPr lang="en-US" sz="1200">
                        <a:effectLst/>
                        <a:latin typeface="Times New Roman"/>
                        <a:ea typeface="Times New Roman"/>
                        <a:cs typeface="Arial"/>
                      </a:endParaRPr>
                    </a:p>
                  </a:txBody>
                  <a:tcPr marL="68580" marR="68580" marT="0" marB="0">
                    <a:lnL>
                      <a:noFill/>
                    </a:lnL>
                    <a:lnR>
                      <a:noFill/>
                    </a:lnR>
                    <a:lnT>
                      <a:noFill/>
                    </a:lnT>
                    <a:lnB>
                      <a:noFill/>
                    </a:lnB>
                  </a:tcPr>
                </a:tc>
                <a:tc gridSpan="2">
                  <a:txBody>
                    <a:bodyPr/>
                    <a:lstStyle/>
                    <a:p>
                      <a:pPr marL="0" marR="0" algn="justLow" rtl="1">
                        <a:lnSpc>
                          <a:spcPct val="150000"/>
                        </a:lnSpc>
                        <a:spcBef>
                          <a:spcPts val="0"/>
                        </a:spcBef>
                        <a:spcAft>
                          <a:spcPts val="0"/>
                        </a:spcAft>
                      </a:pPr>
                      <a:r>
                        <a:rPr lang="ar-EG" sz="1500" b="1">
                          <a:effectLst/>
                          <a:latin typeface="Times New Roman"/>
                          <a:ea typeface="Times New Roman"/>
                          <a:cs typeface="Arial"/>
                        </a:rPr>
                        <a:t>عمالة موسمية اثناء الفرز ومكافحة الدبور ان وجد                  </a:t>
                      </a:r>
                      <a:endParaRPr lang="en-US" sz="1200">
                        <a:effectLst/>
                        <a:latin typeface="Times New Roman"/>
                        <a:ea typeface="Times New Roman"/>
                        <a:cs typeface="Arial"/>
                      </a:endParaRPr>
                    </a:p>
                  </a:txBody>
                  <a:tcPr marL="68580" marR="68580" marT="0" marB="0">
                    <a:lnL>
                      <a:noFill/>
                    </a:lnL>
                    <a:lnR>
                      <a:noFill/>
                    </a:lnR>
                    <a:lnT>
                      <a:noFill/>
                    </a:lnT>
                    <a:lnB>
                      <a:noFill/>
                    </a:lnB>
                  </a:tcPr>
                </a:tc>
                <a:tc hMerge="1">
                  <a:txBody>
                    <a:bodyPr/>
                    <a:lstStyle/>
                    <a:p>
                      <a:endParaRPr lang="en-US"/>
                    </a:p>
                  </a:txBody>
                  <a:tcPr/>
                </a:tc>
                <a:tc>
                  <a:txBody>
                    <a:bodyPr/>
                    <a:lstStyle/>
                    <a:p>
                      <a:pPr marL="0" marR="0" algn="r" rtl="1">
                        <a:lnSpc>
                          <a:spcPct val="150000"/>
                        </a:lnSpc>
                        <a:spcBef>
                          <a:spcPts val="0"/>
                        </a:spcBef>
                        <a:spcAft>
                          <a:spcPts val="0"/>
                        </a:spcAft>
                      </a:pPr>
                      <a:r>
                        <a:rPr lang="ar-EG" sz="1500" b="1">
                          <a:effectLst/>
                          <a:latin typeface="Times New Roman"/>
                          <a:ea typeface="Times New Roman"/>
                          <a:cs typeface="Arial"/>
                        </a:rPr>
                        <a:t>600     "  </a:t>
                      </a:r>
                      <a:endParaRPr lang="en-US" sz="1200">
                        <a:effectLst/>
                        <a:latin typeface="Times New Roman"/>
                        <a:ea typeface="Times New Roman"/>
                        <a:cs typeface="Arial"/>
                      </a:endParaRPr>
                    </a:p>
                  </a:txBody>
                  <a:tcPr marL="68580" marR="68580" marT="0" marB="0">
                    <a:lnL>
                      <a:noFill/>
                    </a:lnL>
                    <a:lnR>
                      <a:noFill/>
                    </a:lnR>
                    <a:lnT>
                      <a:noFill/>
                    </a:lnT>
                    <a:lnB>
                      <a:noFill/>
                    </a:lnB>
                  </a:tcPr>
                </a:tc>
                <a:extLst>
                  <a:ext uri="{0D108BD9-81ED-4DB2-BD59-A6C34878D82A}">
                    <a16:rowId xmlns:a16="http://schemas.microsoft.com/office/drawing/2014/main" xmlns="" val="10004"/>
                  </a:ext>
                </a:extLst>
              </a:tr>
              <a:tr h="524774">
                <a:tc>
                  <a:txBody>
                    <a:bodyPr/>
                    <a:lstStyle/>
                    <a:p>
                      <a:pPr marL="0" marR="0" algn="justLow" rtl="1">
                        <a:lnSpc>
                          <a:spcPct val="150000"/>
                        </a:lnSpc>
                        <a:spcBef>
                          <a:spcPts val="0"/>
                        </a:spcBef>
                        <a:spcAft>
                          <a:spcPts val="0"/>
                        </a:spcAft>
                      </a:pPr>
                      <a:r>
                        <a:rPr lang="ar-EG" sz="1500" b="1">
                          <a:effectLst/>
                          <a:latin typeface="Times New Roman"/>
                          <a:ea typeface="Times New Roman"/>
                          <a:cs typeface="Arial"/>
                        </a:rPr>
                        <a:t>5</a:t>
                      </a:r>
                      <a:endParaRPr lang="en-US" sz="1200">
                        <a:effectLst/>
                        <a:latin typeface="Times New Roman"/>
                        <a:ea typeface="Times New Roman"/>
                        <a:cs typeface="Arial"/>
                      </a:endParaRPr>
                    </a:p>
                  </a:txBody>
                  <a:tcPr marL="68580" marR="68580" marT="0" marB="0">
                    <a:lnL>
                      <a:noFill/>
                    </a:lnL>
                    <a:lnR>
                      <a:noFill/>
                    </a:lnR>
                    <a:lnT>
                      <a:noFill/>
                    </a:lnT>
                    <a:lnB>
                      <a:noFill/>
                    </a:lnB>
                  </a:tcPr>
                </a:tc>
                <a:tc gridSpan="2">
                  <a:txBody>
                    <a:bodyPr/>
                    <a:lstStyle/>
                    <a:p>
                      <a:pPr marL="0" marR="0" algn="justLow" rtl="1">
                        <a:lnSpc>
                          <a:spcPct val="150000"/>
                        </a:lnSpc>
                        <a:spcBef>
                          <a:spcPts val="0"/>
                        </a:spcBef>
                        <a:spcAft>
                          <a:spcPts val="0"/>
                        </a:spcAft>
                      </a:pPr>
                      <a:r>
                        <a:rPr lang="ar-EG" sz="1500" b="1">
                          <a:effectLst/>
                          <a:latin typeface="Times New Roman"/>
                          <a:ea typeface="Times New Roman"/>
                          <a:cs typeface="Arial"/>
                        </a:rPr>
                        <a:t>ايجار ارض فى السنة قيراط ارض                                      </a:t>
                      </a:r>
                      <a:endParaRPr lang="en-US" sz="1200">
                        <a:effectLst/>
                        <a:latin typeface="Times New Roman"/>
                        <a:ea typeface="Times New Roman"/>
                        <a:cs typeface="Arial"/>
                      </a:endParaRPr>
                    </a:p>
                  </a:txBody>
                  <a:tcPr marL="68580" marR="68580" marT="0" marB="0">
                    <a:lnL>
                      <a:noFill/>
                    </a:lnL>
                    <a:lnR>
                      <a:noFill/>
                    </a:lnR>
                    <a:lnT>
                      <a:noFill/>
                    </a:lnT>
                    <a:lnB>
                      <a:noFill/>
                    </a:lnB>
                  </a:tcPr>
                </a:tc>
                <a:tc hMerge="1">
                  <a:txBody>
                    <a:bodyPr/>
                    <a:lstStyle/>
                    <a:p>
                      <a:endParaRPr lang="en-US"/>
                    </a:p>
                  </a:txBody>
                  <a:tcPr/>
                </a:tc>
                <a:tc>
                  <a:txBody>
                    <a:bodyPr/>
                    <a:lstStyle/>
                    <a:p>
                      <a:pPr marL="0" marR="0" algn="r" rtl="1">
                        <a:lnSpc>
                          <a:spcPct val="150000"/>
                        </a:lnSpc>
                        <a:spcBef>
                          <a:spcPts val="0"/>
                        </a:spcBef>
                        <a:spcAft>
                          <a:spcPts val="0"/>
                        </a:spcAft>
                      </a:pPr>
                      <a:r>
                        <a:rPr lang="ar-EG" sz="1500" b="1">
                          <a:effectLst/>
                          <a:latin typeface="Times New Roman"/>
                          <a:ea typeface="Times New Roman"/>
                          <a:cs typeface="Arial"/>
                        </a:rPr>
                        <a:t>500    جنية   </a:t>
                      </a:r>
                      <a:endParaRPr lang="en-US" sz="1200">
                        <a:effectLst/>
                        <a:latin typeface="Times New Roman"/>
                        <a:ea typeface="Times New Roman"/>
                        <a:cs typeface="Arial"/>
                      </a:endParaRPr>
                    </a:p>
                  </a:txBody>
                  <a:tcPr marL="68580" marR="68580" marT="0" marB="0">
                    <a:lnL>
                      <a:noFill/>
                    </a:lnL>
                    <a:lnR>
                      <a:noFill/>
                    </a:lnR>
                    <a:lnT>
                      <a:noFill/>
                    </a:lnT>
                    <a:lnB>
                      <a:noFill/>
                    </a:lnB>
                  </a:tcPr>
                </a:tc>
                <a:extLst>
                  <a:ext uri="{0D108BD9-81ED-4DB2-BD59-A6C34878D82A}">
                    <a16:rowId xmlns:a16="http://schemas.microsoft.com/office/drawing/2014/main" xmlns="" val="10005"/>
                  </a:ext>
                </a:extLst>
              </a:tr>
              <a:tr h="524774">
                <a:tc>
                  <a:txBody>
                    <a:bodyPr/>
                    <a:lstStyle/>
                    <a:p>
                      <a:pPr marL="0" marR="0" algn="justLow" rtl="1">
                        <a:lnSpc>
                          <a:spcPct val="150000"/>
                        </a:lnSpc>
                        <a:spcBef>
                          <a:spcPts val="0"/>
                        </a:spcBef>
                        <a:spcAft>
                          <a:spcPts val="0"/>
                        </a:spcAft>
                      </a:pPr>
                      <a:r>
                        <a:rPr lang="ar-EG" sz="1500" b="1">
                          <a:effectLst/>
                          <a:latin typeface="Times New Roman"/>
                          <a:ea typeface="Times New Roman"/>
                          <a:cs typeface="Arial"/>
                        </a:rPr>
                        <a:t>6</a:t>
                      </a:r>
                      <a:endParaRPr lang="en-US" sz="1200">
                        <a:effectLst/>
                        <a:latin typeface="Times New Roman"/>
                        <a:ea typeface="Times New Roman"/>
                        <a:cs typeface="Arial"/>
                      </a:endParaRPr>
                    </a:p>
                  </a:txBody>
                  <a:tcPr marL="68580" marR="68580" marT="0" marB="0">
                    <a:lnL>
                      <a:noFill/>
                    </a:lnL>
                    <a:lnR>
                      <a:noFill/>
                    </a:lnR>
                    <a:lnT>
                      <a:noFill/>
                    </a:lnT>
                    <a:lnB>
                      <a:noFill/>
                    </a:lnB>
                  </a:tcPr>
                </a:tc>
                <a:tc gridSpan="2">
                  <a:txBody>
                    <a:bodyPr/>
                    <a:lstStyle/>
                    <a:p>
                      <a:pPr marL="0" marR="0" algn="justLow" rtl="1">
                        <a:lnSpc>
                          <a:spcPct val="150000"/>
                        </a:lnSpc>
                        <a:spcBef>
                          <a:spcPts val="0"/>
                        </a:spcBef>
                        <a:spcAft>
                          <a:spcPts val="0"/>
                        </a:spcAft>
                      </a:pPr>
                      <a:r>
                        <a:rPr lang="ar-EG" sz="1500" b="1" dirty="0">
                          <a:effectLst/>
                          <a:latin typeface="Times New Roman"/>
                          <a:ea typeface="Times New Roman"/>
                          <a:cs typeface="Arial"/>
                        </a:rPr>
                        <a:t>اجمالى قسط الاستهلاك                                                   </a:t>
                      </a:r>
                      <a:endParaRPr lang="en-US" sz="1200" dirty="0">
                        <a:effectLst/>
                        <a:latin typeface="Times New Roman"/>
                        <a:ea typeface="Times New Roman"/>
                        <a:cs typeface="Arial"/>
                      </a:endParaRPr>
                    </a:p>
                  </a:txBody>
                  <a:tcPr marL="68580" marR="68580" marT="0" marB="0">
                    <a:lnL>
                      <a:noFill/>
                    </a:lnL>
                    <a:lnR>
                      <a:noFill/>
                    </a:lnR>
                    <a:lnT>
                      <a:noFill/>
                    </a:lnT>
                    <a:lnB>
                      <a:noFill/>
                    </a:lnB>
                  </a:tcPr>
                </a:tc>
                <a:tc hMerge="1">
                  <a:txBody>
                    <a:bodyPr/>
                    <a:lstStyle/>
                    <a:p>
                      <a:endParaRPr lang="en-US"/>
                    </a:p>
                  </a:txBody>
                  <a:tcPr/>
                </a:tc>
                <a:tc>
                  <a:txBody>
                    <a:bodyPr/>
                    <a:lstStyle/>
                    <a:p>
                      <a:pPr marL="0" marR="0" algn="r" rtl="1">
                        <a:lnSpc>
                          <a:spcPct val="150000"/>
                        </a:lnSpc>
                        <a:spcBef>
                          <a:spcPts val="0"/>
                        </a:spcBef>
                        <a:spcAft>
                          <a:spcPts val="0"/>
                        </a:spcAft>
                      </a:pPr>
                      <a:r>
                        <a:rPr lang="ar-EG" sz="1500" b="1">
                          <a:effectLst/>
                          <a:latin typeface="Times New Roman"/>
                          <a:ea typeface="Times New Roman"/>
                          <a:cs typeface="Arial"/>
                        </a:rPr>
                        <a:t>2847   "</a:t>
                      </a:r>
                      <a:endParaRPr lang="en-US" sz="1200">
                        <a:effectLst/>
                        <a:latin typeface="Times New Roman"/>
                        <a:ea typeface="Times New Roman"/>
                        <a:cs typeface="Arial"/>
                      </a:endParaRPr>
                    </a:p>
                  </a:txBody>
                  <a:tcPr marL="68580" marR="68580" marT="0" marB="0">
                    <a:lnL>
                      <a:noFill/>
                    </a:lnL>
                    <a:lnR>
                      <a:noFill/>
                    </a:lnR>
                    <a:lnT>
                      <a:noFill/>
                    </a:lnT>
                    <a:lnB>
                      <a:noFill/>
                    </a:lnB>
                  </a:tcPr>
                </a:tc>
                <a:extLst>
                  <a:ext uri="{0D108BD9-81ED-4DB2-BD59-A6C34878D82A}">
                    <a16:rowId xmlns:a16="http://schemas.microsoft.com/office/drawing/2014/main" xmlns="" val="10006"/>
                  </a:ext>
                </a:extLst>
              </a:tr>
              <a:tr h="524774">
                <a:tc>
                  <a:txBody>
                    <a:bodyPr/>
                    <a:lstStyle/>
                    <a:p>
                      <a:pPr marL="0" marR="0" algn="justLow" rtl="1">
                        <a:lnSpc>
                          <a:spcPct val="150000"/>
                        </a:lnSpc>
                        <a:spcBef>
                          <a:spcPts val="0"/>
                        </a:spcBef>
                        <a:spcAft>
                          <a:spcPts val="0"/>
                        </a:spcAft>
                      </a:pPr>
                      <a:r>
                        <a:rPr lang="ar-EG" sz="1500" b="1">
                          <a:effectLst/>
                          <a:latin typeface="Times New Roman"/>
                          <a:ea typeface="Times New Roman"/>
                          <a:cs typeface="Arial"/>
                        </a:rPr>
                        <a:t>7</a:t>
                      </a:r>
                      <a:endParaRPr lang="en-US" sz="1200">
                        <a:effectLst/>
                        <a:latin typeface="Times New Roman"/>
                        <a:ea typeface="Times New Roman"/>
                        <a:cs typeface="Arial"/>
                      </a:endParaRPr>
                    </a:p>
                  </a:txBody>
                  <a:tcPr marL="68580" marR="68580" marT="0" marB="0">
                    <a:lnL>
                      <a:noFill/>
                    </a:lnL>
                    <a:lnR>
                      <a:noFill/>
                    </a:lnR>
                    <a:lnT>
                      <a:noFill/>
                    </a:lnT>
                    <a:lnB>
                      <a:noFill/>
                    </a:lnB>
                  </a:tcPr>
                </a:tc>
                <a:tc gridSpan="2">
                  <a:txBody>
                    <a:bodyPr/>
                    <a:lstStyle/>
                    <a:p>
                      <a:pPr marL="0" marR="0" algn="justLow" rtl="1">
                        <a:lnSpc>
                          <a:spcPct val="150000"/>
                        </a:lnSpc>
                        <a:spcBef>
                          <a:spcPts val="0"/>
                        </a:spcBef>
                        <a:spcAft>
                          <a:spcPts val="0"/>
                        </a:spcAft>
                      </a:pPr>
                      <a:r>
                        <a:rPr lang="ar-EG" sz="1500" b="1">
                          <a:effectLst/>
                          <a:latin typeface="Times New Roman"/>
                          <a:ea typeface="Times New Roman"/>
                          <a:cs typeface="Arial"/>
                        </a:rPr>
                        <a:t>سعر الفائدة لمبلغ راس المال 12%</a:t>
                      </a:r>
                      <a:endParaRPr lang="en-US" sz="1200">
                        <a:effectLst/>
                        <a:latin typeface="Times New Roman"/>
                        <a:ea typeface="Times New Roman"/>
                        <a:cs typeface="Arial"/>
                      </a:endParaRPr>
                    </a:p>
                  </a:txBody>
                  <a:tcPr marL="68580" marR="68580" marT="0" marB="0">
                    <a:lnL>
                      <a:noFill/>
                    </a:lnL>
                    <a:lnR>
                      <a:noFill/>
                    </a:lnR>
                    <a:lnT>
                      <a:noFill/>
                    </a:lnT>
                    <a:lnB>
                      <a:noFill/>
                    </a:lnB>
                  </a:tcPr>
                </a:tc>
                <a:tc hMerge="1">
                  <a:txBody>
                    <a:bodyPr/>
                    <a:lstStyle/>
                    <a:p>
                      <a:endParaRPr lang="en-US"/>
                    </a:p>
                  </a:txBody>
                  <a:tcPr/>
                </a:tc>
                <a:tc>
                  <a:txBody>
                    <a:bodyPr/>
                    <a:lstStyle/>
                    <a:p>
                      <a:pPr marL="0" marR="0" algn="r" rtl="1">
                        <a:lnSpc>
                          <a:spcPct val="150000"/>
                        </a:lnSpc>
                        <a:spcBef>
                          <a:spcPts val="0"/>
                        </a:spcBef>
                        <a:spcAft>
                          <a:spcPts val="0"/>
                        </a:spcAft>
                      </a:pPr>
                      <a:r>
                        <a:rPr lang="ar-EG" sz="1500" b="1">
                          <a:effectLst/>
                          <a:latin typeface="Times New Roman"/>
                          <a:ea typeface="Times New Roman"/>
                          <a:cs typeface="Arial"/>
                        </a:rPr>
                        <a:t>8900   "</a:t>
                      </a:r>
                      <a:endParaRPr lang="en-US" sz="1200">
                        <a:effectLst/>
                        <a:latin typeface="Times New Roman"/>
                        <a:ea typeface="Times New Roman"/>
                        <a:cs typeface="Arial"/>
                      </a:endParaRPr>
                    </a:p>
                  </a:txBody>
                  <a:tcPr marL="68580" marR="68580" marT="0" marB="0">
                    <a:lnL>
                      <a:noFill/>
                    </a:lnL>
                    <a:lnR>
                      <a:noFill/>
                    </a:lnR>
                    <a:lnT>
                      <a:noFill/>
                    </a:lnT>
                    <a:lnB>
                      <a:noFill/>
                    </a:lnB>
                  </a:tcPr>
                </a:tc>
                <a:extLst>
                  <a:ext uri="{0D108BD9-81ED-4DB2-BD59-A6C34878D82A}">
                    <a16:rowId xmlns:a16="http://schemas.microsoft.com/office/drawing/2014/main" xmlns="" val="10007"/>
                  </a:ext>
                </a:extLst>
              </a:tr>
              <a:tr h="524774">
                <a:tc>
                  <a:txBody>
                    <a:bodyPr/>
                    <a:lstStyle/>
                    <a:p>
                      <a:pPr marL="0" marR="0" algn="justLow" rtl="1">
                        <a:lnSpc>
                          <a:spcPct val="150000"/>
                        </a:lnSpc>
                        <a:spcBef>
                          <a:spcPts val="0"/>
                        </a:spcBef>
                        <a:spcAft>
                          <a:spcPts val="0"/>
                        </a:spcAft>
                      </a:pPr>
                      <a:r>
                        <a:rPr lang="ar-EG" sz="1500" b="1">
                          <a:effectLst/>
                          <a:latin typeface="Times New Roman"/>
                          <a:ea typeface="Times New Roman"/>
                          <a:cs typeface="Arial"/>
                        </a:rPr>
                        <a:t>8</a:t>
                      </a:r>
                      <a:endParaRPr lang="en-US" sz="1200">
                        <a:effectLst/>
                        <a:latin typeface="Times New Roman"/>
                        <a:ea typeface="Times New Roman"/>
                        <a:cs typeface="Arial"/>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gridSpan="2">
                  <a:txBody>
                    <a:bodyPr/>
                    <a:lstStyle/>
                    <a:p>
                      <a:pPr marL="0" marR="0" algn="justLow" rtl="1">
                        <a:lnSpc>
                          <a:spcPct val="150000"/>
                        </a:lnSpc>
                        <a:spcBef>
                          <a:spcPts val="0"/>
                        </a:spcBef>
                        <a:spcAft>
                          <a:spcPts val="0"/>
                        </a:spcAft>
                      </a:pPr>
                      <a:r>
                        <a:rPr lang="ar-EG" sz="1500" b="1">
                          <a:effectLst/>
                          <a:latin typeface="Times New Roman"/>
                          <a:ea typeface="Times New Roman"/>
                          <a:cs typeface="Arial"/>
                        </a:rPr>
                        <a:t>سعر عبوات 1000 عبوة                                                </a:t>
                      </a:r>
                      <a:endParaRPr lang="en-US" sz="1200">
                        <a:effectLst/>
                        <a:latin typeface="Times New Roman"/>
                        <a:ea typeface="Times New Roman"/>
                        <a:cs typeface="Arial"/>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r" rtl="1">
                        <a:lnSpc>
                          <a:spcPct val="150000"/>
                        </a:lnSpc>
                        <a:spcBef>
                          <a:spcPts val="0"/>
                        </a:spcBef>
                        <a:spcAft>
                          <a:spcPts val="0"/>
                        </a:spcAft>
                      </a:pPr>
                      <a:r>
                        <a:rPr lang="ar-EG" sz="1500" b="1">
                          <a:effectLst/>
                          <a:latin typeface="Times New Roman"/>
                          <a:ea typeface="Times New Roman"/>
                          <a:cs typeface="Arial"/>
                        </a:rPr>
                        <a:t>1500   "    </a:t>
                      </a:r>
                      <a:endParaRPr lang="en-US" sz="1200">
                        <a:effectLst/>
                        <a:latin typeface="Times New Roman"/>
                        <a:ea typeface="Times New Roman"/>
                        <a:cs typeface="Arial"/>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524774">
                <a:tc>
                  <a:txBody>
                    <a:bodyPr/>
                    <a:lstStyle/>
                    <a:p>
                      <a:pPr marL="0" marR="0" algn="justLow" rtl="1">
                        <a:lnSpc>
                          <a:spcPct val="150000"/>
                        </a:lnSpc>
                        <a:spcBef>
                          <a:spcPts val="0"/>
                        </a:spcBef>
                        <a:spcAft>
                          <a:spcPts val="0"/>
                        </a:spcAft>
                      </a:pPr>
                      <a:r>
                        <a:rPr lang="ar-EG" sz="1400" b="1">
                          <a:effectLst/>
                          <a:latin typeface="Times New Roman"/>
                          <a:ea typeface="Times New Roman"/>
                          <a:cs typeface="Arial"/>
                        </a:rPr>
                        <a:t> </a:t>
                      </a:r>
                      <a:endParaRPr lang="en-US" sz="1200">
                        <a:effectLst/>
                        <a:latin typeface="Times New Roman"/>
                        <a:ea typeface="Times New Roman"/>
                        <a:cs typeface="Arial"/>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marL="0" marR="0" algn="justLow" rtl="1">
                        <a:lnSpc>
                          <a:spcPct val="150000"/>
                        </a:lnSpc>
                        <a:spcBef>
                          <a:spcPts val="0"/>
                        </a:spcBef>
                        <a:spcAft>
                          <a:spcPts val="0"/>
                        </a:spcAft>
                      </a:pPr>
                      <a:r>
                        <a:rPr lang="ar-EG" sz="1500" b="1">
                          <a:effectLst/>
                          <a:latin typeface="Times New Roman"/>
                          <a:ea typeface="Times New Roman"/>
                          <a:cs typeface="Arial"/>
                        </a:rPr>
                        <a:t>اجمالى المصروفات خلال العام الاول                                    </a:t>
                      </a:r>
                      <a:endParaRPr lang="en-US" sz="1200">
                        <a:effectLst/>
                        <a:latin typeface="Times New Roman"/>
                        <a:ea typeface="Times New Roman"/>
                        <a:cs typeface="Arial"/>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r" rtl="1">
                        <a:lnSpc>
                          <a:spcPct val="150000"/>
                        </a:lnSpc>
                        <a:spcBef>
                          <a:spcPts val="0"/>
                        </a:spcBef>
                        <a:spcAft>
                          <a:spcPts val="0"/>
                        </a:spcAft>
                      </a:pPr>
                      <a:r>
                        <a:rPr lang="ar-EG" sz="1400" b="1" dirty="0">
                          <a:effectLst/>
                          <a:latin typeface="Times New Roman"/>
                          <a:ea typeface="Times New Roman"/>
                          <a:cs typeface="Arial"/>
                        </a:rPr>
                        <a:t>23797 جنية</a:t>
                      </a:r>
                      <a:endParaRPr lang="en-US" sz="1200" dirty="0">
                        <a:effectLst/>
                        <a:latin typeface="Times New Roman"/>
                        <a:ea typeface="Times New Roman"/>
                        <a:cs typeface="Arial"/>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3238595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nodeType="clickEffect">
                                  <p:stCondLst>
                                    <p:cond delay="0"/>
                                  </p:stCondLst>
                                  <p:childTnLst>
                                    <p:animRot by="21600000">
                                      <p:cBhvr>
                                        <p:cTn id="11"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67400" y="157018"/>
            <a:ext cx="3188236" cy="830997"/>
          </a:xfrm>
          <a:prstGeom prst="rect">
            <a:avLst/>
          </a:prstGeom>
        </p:spPr>
        <p:txBody>
          <a:bodyPr wrap="square">
            <a:spAutoFit/>
          </a:bodyPr>
          <a:lstStyle/>
          <a:p>
            <a:pPr algn="justLow" rtl="1">
              <a:lnSpc>
                <a:spcPct val="150000"/>
              </a:lnSpc>
            </a:pPr>
            <a:r>
              <a:rPr lang="ar-SA" sz="3200" b="1" dirty="0">
                <a:effectLst/>
                <a:latin typeface="Times New Roman"/>
                <a:ea typeface="Times New Roman"/>
                <a:cs typeface="Tahoma"/>
              </a:rPr>
              <a:t>ثا</a:t>
            </a:r>
            <a:r>
              <a:rPr lang="ar-EG" sz="3200" b="1" dirty="0">
                <a:effectLst/>
                <a:latin typeface="Times New Roman"/>
                <a:ea typeface="Times New Roman"/>
                <a:cs typeface="Tahoma"/>
              </a:rPr>
              <a:t>لث</a:t>
            </a:r>
            <a:r>
              <a:rPr lang="ar-SA" sz="3200" b="1" dirty="0">
                <a:effectLst/>
                <a:latin typeface="Times New Roman"/>
                <a:ea typeface="Times New Roman"/>
                <a:cs typeface="Tahoma"/>
              </a:rPr>
              <a:t>ا : الايرادات</a:t>
            </a:r>
            <a:endParaRPr lang="en-US" sz="2400" dirty="0">
              <a:effectLst/>
              <a:latin typeface="Times New Roman"/>
              <a:ea typeface="Times New Roman"/>
            </a:endParaRPr>
          </a:p>
        </p:txBody>
      </p:sp>
      <p:graphicFrame>
        <p:nvGraphicFramePr>
          <p:cNvPr id="3" name="Table 2"/>
          <p:cNvGraphicFramePr>
            <a:graphicFrameLocks noGrp="1"/>
          </p:cNvGraphicFramePr>
          <p:nvPr>
            <p:extLst>
              <p:ext uri="{D42A27DB-BD31-4B8C-83A1-F6EECF244321}">
                <p14:modId xmlns:p14="http://schemas.microsoft.com/office/powerpoint/2010/main" val="794617192"/>
              </p:ext>
            </p:extLst>
          </p:nvPr>
        </p:nvGraphicFramePr>
        <p:xfrm>
          <a:off x="304801" y="1143000"/>
          <a:ext cx="8229599" cy="3931920"/>
        </p:xfrm>
        <a:graphic>
          <a:graphicData uri="http://schemas.openxmlformats.org/drawingml/2006/table">
            <a:tbl>
              <a:tblPr rtl="1" firstRow="1" firstCol="1" bandRow="1"/>
              <a:tblGrid>
                <a:gridCol w="479289">
                  <a:extLst>
                    <a:ext uri="{9D8B030D-6E8A-4147-A177-3AD203B41FA5}">
                      <a16:colId xmlns:a16="http://schemas.microsoft.com/office/drawing/2014/main" xmlns="" val="20000"/>
                    </a:ext>
                  </a:extLst>
                </a:gridCol>
                <a:gridCol w="5436573">
                  <a:extLst>
                    <a:ext uri="{9D8B030D-6E8A-4147-A177-3AD203B41FA5}">
                      <a16:colId xmlns:a16="http://schemas.microsoft.com/office/drawing/2014/main" xmlns="" val="20001"/>
                    </a:ext>
                  </a:extLst>
                </a:gridCol>
                <a:gridCol w="423159">
                  <a:extLst>
                    <a:ext uri="{9D8B030D-6E8A-4147-A177-3AD203B41FA5}">
                      <a16:colId xmlns:a16="http://schemas.microsoft.com/office/drawing/2014/main" xmlns="" val="20002"/>
                    </a:ext>
                  </a:extLst>
                </a:gridCol>
                <a:gridCol w="1890578">
                  <a:extLst>
                    <a:ext uri="{9D8B030D-6E8A-4147-A177-3AD203B41FA5}">
                      <a16:colId xmlns:a16="http://schemas.microsoft.com/office/drawing/2014/main" xmlns="" val="20003"/>
                    </a:ext>
                  </a:extLst>
                </a:gridCol>
              </a:tblGrid>
              <a:tr h="0">
                <a:tc>
                  <a:txBody>
                    <a:bodyPr/>
                    <a:lstStyle/>
                    <a:p>
                      <a:pPr marL="0" marR="0" algn="justLow" rtl="1">
                        <a:lnSpc>
                          <a:spcPct val="150000"/>
                        </a:lnSpc>
                        <a:spcBef>
                          <a:spcPts val="0"/>
                        </a:spcBef>
                        <a:spcAft>
                          <a:spcPts val="0"/>
                        </a:spcAft>
                      </a:pPr>
                      <a:r>
                        <a:rPr lang="ar-EG" sz="3600" b="1" dirty="0">
                          <a:effectLst/>
                          <a:latin typeface="Times New Roman"/>
                          <a:ea typeface="Times New Roman"/>
                          <a:cs typeface="Arial"/>
                        </a:rPr>
                        <a:t>م</a:t>
                      </a:r>
                      <a:endParaRPr lang="en-US" sz="2800" dirty="0">
                        <a:effectLst/>
                        <a:latin typeface="Times New Roman"/>
                        <a:ea typeface="Times New Roman"/>
                        <a:cs typeface="Arial"/>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marL="0" marR="0" algn="justLow" rtl="1">
                        <a:lnSpc>
                          <a:spcPct val="150000"/>
                        </a:lnSpc>
                        <a:spcBef>
                          <a:spcPts val="0"/>
                        </a:spcBef>
                        <a:spcAft>
                          <a:spcPts val="0"/>
                        </a:spcAft>
                      </a:pPr>
                      <a:r>
                        <a:rPr lang="ar-EG" sz="3600" b="1">
                          <a:effectLst/>
                          <a:latin typeface="Times New Roman"/>
                          <a:ea typeface="Times New Roman"/>
                          <a:cs typeface="Arial"/>
                        </a:rPr>
                        <a:t>المنتجات </a:t>
                      </a:r>
                      <a:endParaRPr lang="en-US" sz="2800">
                        <a:effectLst/>
                        <a:latin typeface="Times New Roman"/>
                        <a:ea typeface="Times New Roman"/>
                        <a:cs typeface="Arial"/>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rtl="1">
                        <a:lnSpc>
                          <a:spcPct val="150000"/>
                        </a:lnSpc>
                        <a:spcBef>
                          <a:spcPts val="0"/>
                        </a:spcBef>
                        <a:spcAft>
                          <a:spcPts val="0"/>
                        </a:spcAft>
                      </a:pPr>
                      <a:r>
                        <a:rPr lang="ar-EG" sz="3600" b="1">
                          <a:effectLst/>
                          <a:latin typeface="Times New Roman"/>
                          <a:ea typeface="Times New Roman"/>
                          <a:cs typeface="Arial"/>
                        </a:rPr>
                        <a:t>السعر</a:t>
                      </a:r>
                      <a:endParaRPr lang="en-US" sz="2800">
                        <a:effectLst/>
                        <a:latin typeface="Times New Roman"/>
                        <a:ea typeface="Times New Roman"/>
                        <a:cs typeface="Arial"/>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0">
                <a:tc>
                  <a:txBody>
                    <a:bodyPr/>
                    <a:lstStyle/>
                    <a:p>
                      <a:pPr marL="0" marR="0" algn="justLow" rtl="1">
                        <a:lnSpc>
                          <a:spcPct val="150000"/>
                        </a:lnSpc>
                        <a:spcBef>
                          <a:spcPts val="0"/>
                        </a:spcBef>
                        <a:spcAft>
                          <a:spcPts val="0"/>
                        </a:spcAft>
                      </a:pPr>
                      <a:r>
                        <a:rPr lang="ar-EG" sz="2800" b="1" dirty="0">
                          <a:effectLst/>
                          <a:latin typeface="Times New Roman"/>
                          <a:ea typeface="Times New Roman"/>
                          <a:cs typeface="Arial"/>
                        </a:rPr>
                        <a:t>1</a:t>
                      </a:r>
                      <a:endParaRPr lang="en-US" sz="2400" dirty="0">
                        <a:effectLst/>
                        <a:latin typeface="Times New Roman"/>
                        <a:ea typeface="Times New Roman"/>
                        <a:cs typeface="Arial"/>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marL="0" marR="0" algn="justLow" rtl="1">
                        <a:lnSpc>
                          <a:spcPct val="150000"/>
                        </a:lnSpc>
                        <a:spcBef>
                          <a:spcPts val="0"/>
                        </a:spcBef>
                        <a:spcAft>
                          <a:spcPts val="0"/>
                        </a:spcAft>
                      </a:pPr>
                      <a:r>
                        <a:rPr lang="ar-EG" sz="2400" b="1" kern="1200" dirty="0">
                          <a:solidFill>
                            <a:schemeClr val="tx1"/>
                          </a:solidFill>
                          <a:effectLst/>
                          <a:latin typeface="Times New Roman"/>
                          <a:ea typeface="Times New Roman"/>
                          <a:cs typeface="Arial"/>
                        </a:rPr>
                        <a:t>عسل نحل 1500 كجم 2-3 فرزة سعر الكيلو 80 جنية           </a:t>
                      </a:r>
                      <a:endParaRPr lang="en-US" sz="2400" b="1" kern="1200" dirty="0">
                        <a:solidFill>
                          <a:schemeClr val="tx1"/>
                        </a:solidFill>
                        <a:effectLst/>
                        <a:latin typeface="Times New Roman"/>
                        <a:ea typeface="Times New Roman"/>
                        <a:cs typeface="Arial"/>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gridSpan="2">
                  <a:txBody>
                    <a:bodyPr/>
                    <a:lstStyle/>
                    <a:p>
                      <a:pPr marL="0" marR="0" algn="justLow" rtl="1">
                        <a:lnSpc>
                          <a:spcPct val="150000"/>
                        </a:lnSpc>
                        <a:spcBef>
                          <a:spcPts val="0"/>
                        </a:spcBef>
                        <a:spcAft>
                          <a:spcPts val="0"/>
                        </a:spcAft>
                      </a:pPr>
                      <a:r>
                        <a:rPr lang="ar-EG" sz="2400" b="1">
                          <a:effectLst/>
                          <a:latin typeface="Times New Roman"/>
                          <a:ea typeface="Times New Roman"/>
                          <a:cs typeface="Arial"/>
                        </a:rPr>
                        <a:t>120000 جنية</a:t>
                      </a:r>
                      <a:endParaRPr lang="en-US" sz="2000">
                        <a:effectLst/>
                        <a:latin typeface="Times New Roman"/>
                        <a:ea typeface="Times New Roman"/>
                        <a:cs typeface="Arial"/>
                      </a:endParaRPr>
                    </a:p>
                  </a:txBody>
                  <a:tcPr marL="68580" marR="68580" marT="0" marB="0">
                    <a:lnL>
                      <a:noFill/>
                    </a:lnL>
                    <a:lnT w="19050" cap="flat" cmpd="sng" algn="ctr">
                      <a:solidFill>
                        <a:srgbClr val="000000"/>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xmlns="" val="10001"/>
                  </a:ext>
                </a:extLst>
              </a:tr>
              <a:tr h="0">
                <a:tc>
                  <a:txBody>
                    <a:bodyPr/>
                    <a:lstStyle/>
                    <a:p>
                      <a:pPr marL="0" marR="0" algn="justLow" rtl="1">
                        <a:lnSpc>
                          <a:spcPct val="150000"/>
                        </a:lnSpc>
                        <a:spcBef>
                          <a:spcPts val="0"/>
                        </a:spcBef>
                        <a:spcAft>
                          <a:spcPts val="0"/>
                        </a:spcAft>
                      </a:pPr>
                      <a:r>
                        <a:rPr lang="ar-EG" sz="2800" b="1" dirty="0">
                          <a:effectLst/>
                          <a:latin typeface="Times New Roman"/>
                          <a:ea typeface="Times New Roman"/>
                          <a:cs typeface="Arial"/>
                        </a:rPr>
                        <a:t>2</a:t>
                      </a:r>
                      <a:endParaRPr lang="en-US" sz="2400" dirty="0">
                        <a:effectLst/>
                        <a:latin typeface="Times New Roman"/>
                        <a:ea typeface="Times New Roman"/>
                        <a:cs typeface="Arial"/>
                      </a:endParaRPr>
                    </a:p>
                  </a:txBody>
                  <a:tcPr marL="68580" marR="68580" marT="0" marB="0">
                    <a:lnL>
                      <a:noFill/>
                    </a:lnL>
                    <a:lnR>
                      <a:noFill/>
                    </a:lnR>
                    <a:lnT>
                      <a:noFill/>
                    </a:lnT>
                    <a:lnB>
                      <a:noFill/>
                    </a:lnB>
                  </a:tcPr>
                </a:tc>
                <a:tc>
                  <a:txBody>
                    <a:bodyPr/>
                    <a:lstStyle/>
                    <a:p>
                      <a:pPr marL="0" marR="0" algn="justLow" rtl="1">
                        <a:lnSpc>
                          <a:spcPct val="150000"/>
                        </a:lnSpc>
                        <a:spcBef>
                          <a:spcPts val="0"/>
                        </a:spcBef>
                        <a:spcAft>
                          <a:spcPts val="0"/>
                        </a:spcAft>
                      </a:pPr>
                      <a:r>
                        <a:rPr lang="ar-EG" sz="2400" b="1" dirty="0">
                          <a:effectLst/>
                          <a:latin typeface="Times New Roman"/>
                          <a:ea typeface="Times New Roman"/>
                          <a:cs typeface="Arial"/>
                        </a:rPr>
                        <a:t>شمع خام 10 كيلو سعر 40 جنية                                         </a:t>
                      </a:r>
                      <a:endParaRPr lang="en-US" sz="2000" dirty="0">
                        <a:effectLst/>
                        <a:latin typeface="Times New Roman"/>
                        <a:ea typeface="Times New Roman"/>
                        <a:cs typeface="Arial"/>
                      </a:endParaRPr>
                    </a:p>
                  </a:txBody>
                  <a:tcPr marL="68580" marR="68580" marT="0" marB="0">
                    <a:lnL>
                      <a:noFill/>
                    </a:lnL>
                    <a:lnR>
                      <a:noFill/>
                    </a:lnR>
                    <a:lnT>
                      <a:noFill/>
                    </a:lnT>
                    <a:lnB>
                      <a:noFill/>
                    </a:lnB>
                  </a:tcPr>
                </a:tc>
                <a:tc gridSpan="2">
                  <a:txBody>
                    <a:bodyPr/>
                    <a:lstStyle/>
                    <a:p>
                      <a:pPr marL="0" marR="0" algn="justLow" rtl="1">
                        <a:lnSpc>
                          <a:spcPct val="150000"/>
                        </a:lnSpc>
                        <a:spcBef>
                          <a:spcPts val="0"/>
                        </a:spcBef>
                        <a:spcAft>
                          <a:spcPts val="0"/>
                        </a:spcAft>
                      </a:pPr>
                      <a:r>
                        <a:rPr lang="ar-EG" sz="2400" b="1" dirty="0">
                          <a:effectLst/>
                          <a:latin typeface="Times New Roman"/>
                          <a:ea typeface="Times New Roman"/>
                          <a:cs typeface="Arial"/>
                        </a:rPr>
                        <a:t>400         "</a:t>
                      </a:r>
                      <a:endParaRPr lang="en-US" sz="2000" dirty="0">
                        <a:effectLst/>
                        <a:latin typeface="Times New Roman"/>
                        <a:ea typeface="Times New Roman"/>
                        <a:cs typeface="Arial"/>
                      </a:endParaRPr>
                    </a:p>
                  </a:txBody>
                  <a:tcPr marL="68580" marR="68580" marT="0" marB="0">
                    <a:lnL>
                      <a:noFill/>
                    </a:lnL>
                    <a:lnT>
                      <a:noFill/>
                    </a:lnT>
                    <a:lnB>
                      <a:noFill/>
                    </a:lnB>
                  </a:tcPr>
                </a:tc>
                <a:tc hMerge="1">
                  <a:txBody>
                    <a:bodyPr/>
                    <a:lstStyle/>
                    <a:p>
                      <a:endParaRPr lang="en-US"/>
                    </a:p>
                  </a:txBody>
                  <a:tcPr/>
                </a:tc>
                <a:extLst>
                  <a:ext uri="{0D108BD9-81ED-4DB2-BD59-A6C34878D82A}">
                    <a16:rowId xmlns:a16="http://schemas.microsoft.com/office/drawing/2014/main" xmlns="" val="10002"/>
                  </a:ext>
                </a:extLst>
              </a:tr>
              <a:tr h="0">
                <a:tc>
                  <a:txBody>
                    <a:bodyPr/>
                    <a:lstStyle/>
                    <a:p>
                      <a:pPr marL="0" marR="0" algn="justLow" rtl="1">
                        <a:lnSpc>
                          <a:spcPct val="150000"/>
                        </a:lnSpc>
                        <a:spcBef>
                          <a:spcPts val="0"/>
                        </a:spcBef>
                        <a:spcAft>
                          <a:spcPts val="0"/>
                        </a:spcAft>
                      </a:pPr>
                      <a:r>
                        <a:rPr lang="ar-EG" sz="2800" b="1" dirty="0">
                          <a:effectLst/>
                          <a:latin typeface="Times New Roman"/>
                          <a:ea typeface="Times New Roman"/>
                          <a:cs typeface="Arial"/>
                        </a:rPr>
                        <a:t>3</a:t>
                      </a:r>
                      <a:endParaRPr lang="en-US" sz="2400" dirty="0">
                        <a:effectLst/>
                        <a:latin typeface="Times New Roman"/>
                        <a:ea typeface="Times New Roman"/>
                        <a:cs typeface="Arial"/>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justLow" rtl="1">
                        <a:lnSpc>
                          <a:spcPct val="150000"/>
                        </a:lnSpc>
                        <a:spcBef>
                          <a:spcPts val="0"/>
                        </a:spcBef>
                        <a:spcAft>
                          <a:spcPts val="0"/>
                        </a:spcAft>
                      </a:pPr>
                      <a:r>
                        <a:rPr lang="ar-EG" sz="2400" b="1" dirty="0">
                          <a:effectLst/>
                          <a:latin typeface="Times New Roman"/>
                          <a:ea typeface="Times New Roman"/>
                          <a:cs typeface="Arial"/>
                        </a:rPr>
                        <a:t>غذاء ملكات بالطريقة الطبيعية 200 جرام × 10 جنية                   </a:t>
                      </a:r>
                      <a:endParaRPr lang="en-US" sz="2000" dirty="0">
                        <a:effectLst/>
                        <a:latin typeface="Times New Roman"/>
                        <a:ea typeface="Times New Roman"/>
                        <a:cs typeface="Arial"/>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gridSpan="2">
                  <a:txBody>
                    <a:bodyPr/>
                    <a:lstStyle/>
                    <a:p>
                      <a:pPr marL="0" marR="0" algn="justLow" rtl="1">
                        <a:lnSpc>
                          <a:spcPct val="150000"/>
                        </a:lnSpc>
                        <a:spcBef>
                          <a:spcPts val="0"/>
                        </a:spcBef>
                        <a:spcAft>
                          <a:spcPts val="0"/>
                        </a:spcAft>
                      </a:pPr>
                      <a:r>
                        <a:rPr lang="ar-EG" sz="2400" b="1" dirty="0">
                          <a:effectLst/>
                          <a:latin typeface="Times New Roman"/>
                          <a:ea typeface="Times New Roman"/>
                          <a:cs typeface="Arial"/>
                        </a:rPr>
                        <a:t>2000       "  </a:t>
                      </a:r>
                      <a:endParaRPr lang="en-US" sz="2000" dirty="0">
                        <a:effectLst/>
                        <a:latin typeface="Times New Roman"/>
                        <a:ea typeface="Times New Roman"/>
                        <a:cs typeface="Arial"/>
                      </a:endParaRPr>
                    </a:p>
                  </a:txBody>
                  <a:tcPr marL="68580" marR="68580" marT="0" marB="0">
                    <a:lnL>
                      <a:noFill/>
                    </a:lnL>
                    <a:lnT>
                      <a:noFill/>
                    </a:lnT>
                    <a:lnB w="190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10003"/>
                  </a:ext>
                </a:extLst>
              </a:tr>
              <a:tr h="0">
                <a:tc>
                  <a:txBody>
                    <a:bodyPr/>
                    <a:lstStyle/>
                    <a:p>
                      <a:pPr marL="0" marR="0" algn="justLow" rtl="1">
                        <a:lnSpc>
                          <a:spcPct val="150000"/>
                        </a:lnSpc>
                        <a:spcBef>
                          <a:spcPts val="0"/>
                        </a:spcBef>
                        <a:spcAft>
                          <a:spcPts val="0"/>
                        </a:spcAft>
                      </a:pPr>
                      <a:r>
                        <a:rPr lang="ar-EG" sz="3200" b="1" u="none" strike="noStrike">
                          <a:effectLst/>
                          <a:latin typeface="Times New Roman"/>
                          <a:ea typeface="Times New Roman"/>
                          <a:cs typeface="Arial"/>
                        </a:rPr>
                        <a:t> </a:t>
                      </a:r>
                      <a:endParaRPr lang="en-US" sz="2800">
                        <a:effectLst/>
                        <a:latin typeface="Times New Roman"/>
                        <a:ea typeface="Times New Roman"/>
                        <a:cs typeface="Arial"/>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justLow" rtl="1">
                        <a:lnSpc>
                          <a:spcPct val="150000"/>
                        </a:lnSpc>
                        <a:spcBef>
                          <a:spcPts val="0"/>
                        </a:spcBef>
                        <a:spcAft>
                          <a:spcPts val="0"/>
                        </a:spcAft>
                      </a:pPr>
                      <a:r>
                        <a:rPr lang="ar-EG" sz="2800" b="1" dirty="0">
                          <a:effectLst/>
                          <a:latin typeface="Times New Roman"/>
                          <a:ea typeface="Times New Roman"/>
                          <a:cs typeface="Arial"/>
                        </a:rPr>
                        <a:t>اجمالى الايرادات خلال العام الاول                                                </a:t>
                      </a:r>
                      <a:endParaRPr lang="en-US" sz="2400" dirty="0">
                        <a:effectLst/>
                        <a:latin typeface="Times New Roman"/>
                        <a:ea typeface="Times New Roman"/>
                        <a:cs typeface="Arial"/>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marL="0" marR="0" algn="justLow" rtl="1">
                        <a:lnSpc>
                          <a:spcPct val="150000"/>
                        </a:lnSpc>
                        <a:spcBef>
                          <a:spcPts val="0"/>
                        </a:spcBef>
                        <a:spcAft>
                          <a:spcPts val="0"/>
                        </a:spcAft>
                      </a:pPr>
                      <a:r>
                        <a:rPr lang="ar-EG" sz="2800" b="1" dirty="0">
                          <a:effectLst/>
                          <a:latin typeface="Times New Roman"/>
                          <a:ea typeface="Times New Roman"/>
                          <a:cs typeface="Arial"/>
                        </a:rPr>
                        <a:t>122400  جنية</a:t>
                      </a:r>
                      <a:endParaRPr lang="en-US" sz="2400" dirty="0">
                        <a:effectLst/>
                        <a:latin typeface="Times New Roman"/>
                        <a:ea typeface="Times New Roman"/>
                        <a:cs typeface="Arial"/>
                      </a:endParaRPr>
                    </a:p>
                  </a:txBody>
                  <a:tcPr marL="68580" marR="68580" marT="0" marB="0">
                    <a:lnL>
                      <a:noFill/>
                    </a:lnL>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298363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1143000"/>
            <a:ext cx="7543800" cy="2036070"/>
          </a:xfrm>
          <a:prstGeom prst="rect">
            <a:avLst/>
          </a:prstGeom>
        </p:spPr>
        <p:txBody>
          <a:bodyPr wrap="square">
            <a:spAutoFit/>
          </a:bodyPr>
          <a:lstStyle/>
          <a:p>
            <a:pPr marL="228600" lvl="0" algn="ctr" rtl="1" fontAlgn="base">
              <a:lnSpc>
                <a:spcPct val="150000"/>
              </a:lnSpc>
            </a:pPr>
            <a:r>
              <a:rPr lang="ar-SA" sz="9600" b="1" dirty="0">
                <a:solidFill>
                  <a:srgbClr val="FF0000"/>
                </a:solidFill>
                <a:latin typeface="Times New Roman"/>
                <a:cs typeface="Tahoma"/>
              </a:rPr>
              <a:t>شراء النحل </a:t>
            </a:r>
            <a:endParaRPr lang="en-US" sz="8000" dirty="0">
              <a:solidFill>
                <a:srgbClr val="FF0000"/>
              </a:solidFill>
              <a:latin typeface="Times New Roman"/>
              <a:ea typeface="Times New Roman"/>
            </a:endParaRPr>
          </a:p>
        </p:txBody>
      </p:sp>
    </p:spTree>
    <p:extLst>
      <p:ext uri="{BB962C8B-B14F-4D97-AF65-F5344CB8AC3E}">
        <p14:creationId xmlns:p14="http://schemas.microsoft.com/office/powerpoint/2010/main" val="245009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228600"/>
            <a:ext cx="8915400" cy="3677866"/>
          </a:xfrm>
          <a:prstGeom prst="rect">
            <a:avLst/>
          </a:prstGeom>
        </p:spPr>
        <p:txBody>
          <a:bodyPr wrap="square">
            <a:spAutoFit/>
          </a:bodyPr>
          <a:lstStyle/>
          <a:p>
            <a:pPr algn="justLow" rtl="1">
              <a:lnSpc>
                <a:spcPct val="150000"/>
              </a:lnSpc>
            </a:pPr>
            <a:r>
              <a:rPr lang="ar-SA" sz="5400" b="1" dirty="0">
                <a:effectLst/>
                <a:latin typeface="Times New Roman"/>
                <a:ea typeface="Times New Roman"/>
                <a:cs typeface="Tahoma"/>
              </a:rPr>
              <a:t>صافى الربح فى العام الاول =</a:t>
            </a:r>
            <a:r>
              <a:rPr lang="ar-EG" sz="5400" b="1" dirty="0">
                <a:effectLst/>
                <a:latin typeface="Times New Roman"/>
                <a:ea typeface="Times New Roman"/>
              </a:rPr>
              <a:t>الايرادات – المصروفات =</a:t>
            </a:r>
          </a:p>
          <a:p>
            <a:pPr algn="justLow" rtl="1">
              <a:lnSpc>
                <a:spcPct val="150000"/>
              </a:lnSpc>
            </a:pPr>
            <a:r>
              <a:rPr lang="ar-EG" sz="5400" b="1" dirty="0">
                <a:effectLst/>
                <a:latin typeface="Times New Roman"/>
                <a:ea typeface="Times New Roman"/>
              </a:rPr>
              <a:t> </a:t>
            </a:r>
            <a:r>
              <a:rPr lang="ar-EG" sz="4800" b="1" dirty="0">
                <a:effectLst/>
                <a:latin typeface="Times New Roman"/>
                <a:ea typeface="Times New Roman"/>
              </a:rPr>
              <a:t>122400 – 23797 =</a:t>
            </a:r>
            <a:r>
              <a:rPr lang="ar-EG" sz="4400" b="1" dirty="0">
                <a:effectLst/>
                <a:latin typeface="Times New Roman"/>
                <a:ea typeface="Times New Roman"/>
              </a:rPr>
              <a:t> </a:t>
            </a:r>
            <a:r>
              <a:rPr lang="ar-SA" sz="4800" b="1" dirty="0">
                <a:effectLst/>
                <a:latin typeface="Times New Roman"/>
                <a:ea typeface="Times New Roman"/>
                <a:cs typeface="Tahoma"/>
              </a:rPr>
              <a:t>98603 جنية</a:t>
            </a:r>
            <a:endParaRPr lang="en-US" sz="4000" dirty="0">
              <a:effectLst/>
              <a:latin typeface="Times New Roman"/>
              <a:ea typeface="Times New Roman"/>
            </a:endParaRPr>
          </a:p>
        </p:txBody>
      </p:sp>
    </p:spTree>
    <p:extLst>
      <p:ext uri="{BB962C8B-B14F-4D97-AF65-F5344CB8AC3E}">
        <p14:creationId xmlns:p14="http://schemas.microsoft.com/office/powerpoint/2010/main" val="1632754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53200" y="76200"/>
            <a:ext cx="2433680" cy="659219"/>
          </a:xfrm>
          <a:prstGeom prst="rect">
            <a:avLst/>
          </a:prstGeom>
        </p:spPr>
        <p:txBody>
          <a:bodyPr wrap="none">
            <a:spAutoFit/>
          </a:bodyPr>
          <a:lstStyle/>
          <a:p>
            <a:pPr algn="justLow" rtl="1">
              <a:lnSpc>
                <a:spcPct val="150000"/>
              </a:lnSpc>
            </a:pPr>
            <a:r>
              <a:rPr lang="ar-SA" sz="2800" b="1" u="sng" dirty="0">
                <a:effectLst/>
                <a:latin typeface="Times New Roman"/>
                <a:ea typeface="Times New Roman"/>
                <a:cs typeface="Tahoma"/>
              </a:rPr>
              <a:t>السنة الثانية:</a:t>
            </a:r>
            <a:endParaRPr lang="en-US" sz="2000" dirty="0">
              <a:effectLst/>
              <a:latin typeface="Times New Roman"/>
              <a:ea typeface="Times New Roman"/>
            </a:endParaRPr>
          </a:p>
        </p:txBody>
      </p:sp>
      <p:sp>
        <p:nvSpPr>
          <p:cNvPr id="3" name="Rectangle 2"/>
          <p:cNvSpPr/>
          <p:nvPr/>
        </p:nvSpPr>
        <p:spPr>
          <a:xfrm>
            <a:off x="4253497" y="762000"/>
            <a:ext cx="4828566" cy="740267"/>
          </a:xfrm>
          <a:prstGeom prst="rect">
            <a:avLst/>
          </a:prstGeom>
        </p:spPr>
        <p:txBody>
          <a:bodyPr wrap="none">
            <a:spAutoFit/>
          </a:bodyPr>
          <a:lstStyle/>
          <a:p>
            <a:pPr algn="justLow" rtl="1">
              <a:lnSpc>
                <a:spcPct val="150000"/>
              </a:lnSpc>
            </a:pPr>
            <a:r>
              <a:rPr lang="en-US" sz="3200" b="1" dirty="0">
                <a:effectLst/>
                <a:latin typeface="Tahoma"/>
                <a:ea typeface="Times New Roman"/>
              </a:rPr>
              <a:t> </a:t>
            </a:r>
            <a:r>
              <a:rPr lang="ar-SA" sz="3200" b="1" dirty="0">
                <a:effectLst/>
                <a:latin typeface="Tahoma"/>
                <a:ea typeface="Times New Roman"/>
              </a:rPr>
              <a:t>اولا : المصروفات (بنود التشغيل )</a:t>
            </a:r>
            <a:endParaRPr lang="en-US" sz="2400" dirty="0">
              <a:effectLst/>
              <a:latin typeface="Times New Roman"/>
              <a:ea typeface="Times New Roman"/>
            </a:endParaRPr>
          </a:p>
        </p:txBody>
      </p:sp>
      <p:graphicFrame>
        <p:nvGraphicFramePr>
          <p:cNvPr id="4" name="Table 3"/>
          <p:cNvGraphicFramePr>
            <a:graphicFrameLocks noGrp="1"/>
          </p:cNvGraphicFramePr>
          <p:nvPr>
            <p:extLst>
              <p:ext uri="{D42A27DB-BD31-4B8C-83A1-F6EECF244321}">
                <p14:modId xmlns:p14="http://schemas.microsoft.com/office/powerpoint/2010/main" val="1348771347"/>
              </p:ext>
            </p:extLst>
          </p:nvPr>
        </p:nvGraphicFramePr>
        <p:xfrm>
          <a:off x="457200" y="1600200"/>
          <a:ext cx="8382000" cy="5120640"/>
        </p:xfrm>
        <a:graphic>
          <a:graphicData uri="http://schemas.openxmlformats.org/drawingml/2006/table">
            <a:tbl>
              <a:tblPr rtl="1" firstRow="1" firstCol="1" bandRow="1"/>
              <a:tblGrid>
                <a:gridCol w="440951">
                  <a:extLst>
                    <a:ext uri="{9D8B030D-6E8A-4147-A177-3AD203B41FA5}">
                      <a16:colId xmlns:a16="http://schemas.microsoft.com/office/drawing/2014/main" xmlns="" val="20000"/>
                    </a:ext>
                  </a:extLst>
                </a:gridCol>
                <a:gridCol w="5979047">
                  <a:extLst>
                    <a:ext uri="{9D8B030D-6E8A-4147-A177-3AD203B41FA5}">
                      <a16:colId xmlns:a16="http://schemas.microsoft.com/office/drawing/2014/main" xmlns="" val="20001"/>
                    </a:ext>
                  </a:extLst>
                </a:gridCol>
                <a:gridCol w="244453">
                  <a:extLst>
                    <a:ext uri="{9D8B030D-6E8A-4147-A177-3AD203B41FA5}">
                      <a16:colId xmlns:a16="http://schemas.microsoft.com/office/drawing/2014/main" xmlns="" val="20002"/>
                    </a:ext>
                  </a:extLst>
                </a:gridCol>
                <a:gridCol w="1717549">
                  <a:extLst>
                    <a:ext uri="{9D8B030D-6E8A-4147-A177-3AD203B41FA5}">
                      <a16:colId xmlns:a16="http://schemas.microsoft.com/office/drawing/2014/main" xmlns="" val="20003"/>
                    </a:ext>
                  </a:extLst>
                </a:gridCol>
              </a:tblGrid>
              <a:tr h="0">
                <a:tc>
                  <a:txBody>
                    <a:bodyPr/>
                    <a:lstStyle/>
                    <a:p>
                      <a:pPr marL="0" marR="0" algn="ctr" rtl="1">
                        <a:lnSpc>
                          <a:spcPct val="150000"/>
                        </a:lnSpc>
                        <a:spcBef>
                          <a:spcPts val="0"/>
                        </a:spcBef>
                        <a:spcAft>
                          <a:spcPts val="0"/>
                        </a:spcAft>
                      </a:pPr>
                      <a:r>
                        <a:rPr lang="ar-EG" sz="2400" b="1" dirty="0">
                          <a:effectLst/>
                          <a:latin typeface="Times New Roman"/>
                          <a:ea typeface="Times New Roman"/>
                          <a:cs typeface="Arial"/>
                        </a:rPr>
                        <a:t>م</a:t>
                      </a:r>
                      <a:endParaRPr lang="en-US" sz="1800" dirty="0">
                        <a:effectLst/>
                        <a:latin typeface="Times New Roman"/>
                        <a:ea typeface="Times New Roman"/>
                        <a:cs typeface="Arial"/>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marL="0" marR="0" algn="justLow" rtl="1">
                        <a:lnSpc>
                          <a:spcPct val="150000"/>
                        </a:lnSpc>
                        <a:spcBef>
                          <a:spcPts val="0"/>
                        </a:spcBef>
                        <a:spcAft>
                          <a:spcPts val="0"/>
                        </a:spcAft>
                      </a:pPr>
                      <a:r>
                        <a:rPr lang="ar-SA" sz="2400" b="1" dirty="0">
                          <a:effectLst/>
                          <a:latin typeface="Times New Roman"/>
                          <a:ea typeface="Times New Roman"/>
                          <a:cs typeface="Tahoma"/>
                        </a:rPr>
                        <a:t>بنود التشغيل</a:t>
                      </a:r>
                      <a:endParaRPr lang="en-US" sz="1800" dirty="0">
                        <a:effectLst/>
                        <a:latin typeface="Times New Roman"/>
                        <a:ea typeface="Times New Roman"/>
                        <a:cs typeface="Arial"/>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rtl="1">
                        <a:lnSpc>
                          <a:spcPct val="150000"/>
                        </a:lnSpc>
                        <a:spcBef>
                          <a:spcPts val="0"/>
                        </a:spcBef>
                        <a:spcAft>
                          <a:spcPts val="0"/>
                        </a:spcAft>
                      </a:pPr>
                      <a:r>
                        <a:rPr lang="ar-EG" sz="2400" b="1">
                          <a:effectLst/>
                          <a:latin typeface="Times New Roman"/>
                          <a:ea typeface="Times New Roman"/>
                          <a:cs typeface="Arial"/>
                        </a:rPr>
                        <a:t>السعر</a:t>
                      </a:r>
                      <a:endParaRPr lang="en-US" sz="1800">
                        <a:effectLst/>
                        <a:latin typeface="Times New Roman"/>
                        <a:ea typeface="Times New Roman"/>
                        <a:cs typeface="Arial"/>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0">
                <a:tc>
                  <a:txBody>
                    <a:bodyPr/>
                    <a:lstStyle/>
                    <a:p>
                      <a:pPr marL="0" marR="0" algn="justLow" rtl="1">
                        <a:lnSpc>
                          <a:spcPct val="150000"/>
                        </a:lnSpc>
                        <a:spcBef>
                          <a:spcPts val="0"/>
                        </a:spcBef>
                        <a:spcAft>
                          <a:spcPts val="0"/>
                        </a:spcAft>
                      </a:pPr>
                      <a:r>
                        <a:rPr lang="ar-EG" sz="2000" b="1">
                          <a:effectLst/>
                          <a:latin typeface="Times New Roman"/>
                          <a:ea typeface="Times New Roman"/>
                          <a:cs typeface="Arial"/>
                        </a:rPr>
                        <a:t>1</a:t>
                      </a:r>
                      <a:endParaRPr lang="en-US" sz="1800">
                        <a:effectLst/>
                        <a:latin typeface="Times New Roman"/>
                        <a:ea typeface="Times New Roman"/>
                        <a:cs typeface="Arial"/>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marL="0" marR="0" algn="justLow" rtl="1">
                        <a:lnSpc>
                          <a:spcPct val="150000"/>
                        </a:lnSpc>
                        <a:spcBef>
                          <a:spcPts val="0"/>
                        </a:spcBef>
                        <a:spcAft>
                          <a:spcPts val="0"/>
                        </a:spcAft>
                      </a:pPr>
                      <a:r>
                        <a:rPr lang="ar-EG" sz="2000" b="1">
                          <a:effectLst/>
                          <a:latin typeface="Times New Roman"/>
                          <a:ea typeface="Times New Roman"/>
                          <a:cs typeface="Arial"/>
                        </a:rPr>
                        <a:t>سكر للتغذية عند الضرورة   1000 كجم × 9 جنية</a:t>
                      </a:r>
                      <a:endParaRPr lang="en-US" sz="1800">
                        <a:effectLst/>
                        <a:latin typeface="Times New Roman"/>
                        <a:ea typeface="Times New Roman"/>
                        <a:cs typeface="Arial"/>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gridSpan="2">
                  <a:txBody>
                    <a:bodyPr/>
                    <a:lstStyle/>
                    <a:p>
                      <a:pPr marL="0" marR="0" algn="r" rtl="1">
                        <a:lnSpc>
                          <a:spcPct val="150000"/>
                        </a:lnSpc>
                        <a:spcBef>
                          <a:spcPts val="0"/>
                        </a:spcBef>
                        <a:spcAft>
                          <a:spcPts val="0"/>
                        </a:spcAft>
                      </a:pPr>
                      <a:r>
                        <a:rPr lang="ar-EG" sz="2000" b="1">
                          <a:effectLst/>
                          <a:latin typeface="Times New Roman"/>
                          <a:ea typeface="Times New Roman"/>
                          <a:cs typeface="Arial"/>
                        </a:rPr>
                        <a:t>9000    جنية</a:t>
                      </a:r>
                      <a:endParaRPr lang="en-US" sz="1800">
                        <a:effectLst/>
                        <a:latin typeface="Times New Roman"/>
                        <a:ea typeface="Times New Roman"/>
                        <a:cs typeface="Arial"/>
                      </a:endParaRPr>
                    </a:p>
                  </a:txBody>
                  <a:tcPr marL="68580" marR="68580" marT="0" marB="0">
                    <a:lnL>
                      <a:noFill/>
                    </a:lnL>
                    <a:lnT w="19050" cap="flat" cmpd="sng" algn="ctr">
                      <a:solidFill>
                        <a:srgbClr val="000000"/>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xmlns="" val="10001"/>
                  </a:ext>
                </a:extLst>
              </a:tr>
              <a:tr h="0">
                <a:tc>
                  <a:txBody>
                    <a:bodyPr/>
                    <a:lstStyle/>
                    <a:p>
                      <a:pPr marL="0" marR="0" algn="justLow" rtl="1">
                        <a:lnSpc>
                          <a:spcPct val="150000"/>
                        </a:lnSpc>
                        <a:spcBef>
                          <a:spcPts val="0"/>
                        </a:spcBef>
                        <a:spcAft>
                          <a:spcPts val="0"/>
                        </a:spcAft>
                      </a:pPr>
                      <a:r>
                        <a:rPr lang="ar-EG" sz="2000" b="1">
                          <a:effectLst/>
                          <a:latin typeface="Times New Roman"/>
                          <a:ea typeface="Times New Roman"/>
                          <a:cs typeface="Arial"/>
                        </a:rPr>
                        <a:t>2</a:t>
                      </a:r>
                      <a:endParaRPr lang="en-US" sz="1800">
                        <a:effectLst/>
                        <a:latin typeface="Times New Roman"/>
                        <a:ea typeface="Times New Roman"/>
                        <a:cs typeface="Arial"/>
                      </a:endParaRPr>
                    </a:p>
                  </a:txBody>
                  <a:tcPr marL="68580" marR="68580" marT="0" marB="0">
                    <a:lnL>
                      <a:noFill/>
                    </a:lnL>
                    <a:lnR>
                      <a:noFill/>
                    </a:lnR>
                    <a:lnT>
                      <a:noFill/>
                    </a:lnT>
                    <a:lnB>
                      <a:noFill/>
                    </a:lnB>
                  </a:tcPr>
                </a:tc>
                <a:tc>
                  <a:txBody>
                    <a:bodyPr/>
                    <a:lstStyle/>
                    <a:p>
                      <a:pPr marL="0" marR="0" algn="justLow" rtl="1">
                        <a:lnSpc>
                          <a:spcPct val="150000"/>
                        </a:lnSpc>
                        <a:spcBef>
                          <a:spcPts val="0"/>
                        </a:spcBef>
                        <a:spcAft>
                          <a:spcPts val="0"/>
                        </a:spcAft>
                      </a:pPr>
                      <a:r>
                        <a:rPr lang="ar-EG" sz="2000" b="1">
                          <a:effectLst/>
                          <a:latin typeface="Times New Roman"/>
                          <a:ea typeface="Times New Roman"/>
                          <a:cs typeface="Arial"/>
                        </a:rPr>
                        <a:t>دقيق فول صويا منزوع الدهن 50 كيلو  × 5  جنية                    </a:t>
                      </a:r>
                      <a:endParaRPr lang="en-US" sz="1800">
                        <a:effectLst/>
                        <a:latin typeface="Times New Roman"/>
                        <a:ea typeface="Times New Roman"/>
                        <a:cs typeface="Arial"/>
                      </a:endParaRPr>
                    </a:p>
                  </a:txBody>
                  <a:tcPr marL="68580" marR="68580" marT="0" marB="0">
                    <a:lnL>
                      <a:noFill/>
                    </a:lnL>
                    <a:lnR>
                      <a:noFill/>
                    </a:lnR>
                    <a:lnT>
                      <a:noFill/>
                    </a:lnT>
                    <a:lnB>
                      <a:noFill/>
                    </a:lnB>
                  </a:tcPr>
                </a:tc>
                <a:tc gridSpan="2">
                  <a:txBody>
                    <a:bodyPr/>
                    <a:lstStyle/>
                    <a:p>
                      <a:pPr marL="0" marR="0" algn="r" rtl="1">
                        <a:lnSpc>
                          <a:spcPct val="150000"/>
                        </a:lnSpc>
                        <a:spcBef>
                          <a:spcPts val="0"/>
                        </a:spcBef>
                        <a:spcAft>
                          <a:spcPts val="0"/>
                        </a:spcAft>
                      </a:pPr>
                      <a:r>
                        <a:rPr lang="ar-EG" sz="2000" b="1">
                          <a:effectLst/>
                          <a:latin typeface="Times New Roman"/>
                          <a:ea typeface="Times New Roman"/>
                          <a:cs typeface="Arial"/>
                        </a:rPr>
                        <a:t>250       "</a:t>
                      </a:r>
                      <a:endParaRPr lang="en-US" sz="1800">
                        <a:effectLst/>
                        <a:latin typeface="Times New Roman"/>
                        <a:ea typeface="Times New Roman"/>
                        <a:cs typeface="Arial"/>
                      </a:endParaRPr>
                    </a:p>
                  </a:txBody>
                  <a:tcPr marL="68580" marR="68580" marT="0" marB="0">
                    <a:lnL>
                      <a:noFill/>
                    </a:lnL>
                    <a:lnT>
                      <a:noFill/>
                    </a:lnT>
                    <a:lnB>
                      <a:noFill/>
                    </a:lnB>
                  </a:tcPr>
                </a:tc>
                <a:tc hMerge="1">
                  <a:txBody>
                    <a:bodyPr/>
                    <a:lstStyle/>
                    <a:p>
                      <a:endParaRPr lang="en-US"/>
                    </a:p>
                  </a:txBody>
                  <a:tcPr/>
                </a:tc>
                <a:extLst>
                  <a:ext uri="{0D108BD9-81ED-4DB2-BD59-A6C34878D82A}">
                    <a16:rowId xmlns:a16="http://schemas.microsoft.com/office/drawing/2014/main" xmlns="" val="10002"/>
                  </a:ext>
                </a:extLst>
              </a:tr>
              <a:tr h="0">
                <a:tc>
                  <a:txBody>
                    <a:bodyPr/>
                    <a:lstStyle/>
                    <a:p>
                      <a:pPr marL="0" marR="0" algn="justLow" rtl="1">
                        <a:lnSpc>
                          <a:spcPct val="150000"/>
                        </a:lnSpc>
                        <a:spcBef>
                          <a:spcPts val="0"/>
                        </a:spcBef>
                        <a:spcAft>
                          <a:spcPts val="0"/>
                        </a:spcAft>
                      </a:pPr>
                      <a:r>
                        <a:rPr lang="ar-EG" sz="2000" b="1">
                          <a:effectLst/>
                          <a:latin typeface="Times New Roman"/>
                          <a:ea typeface="Times New Roman"/>
                          <a:cs typeface="Arial"/>
                        </a:rPr>
                        <a:t>3</a:t>
                      </a:r>
                      <a:endParaRPr lang="en-US" sz="1800">
                        <a:effectLst/>
                        <a:latin typeface="Times New Roman"/>
                        <a:ea typeface="Times New Roman"/>
                        <a:cs typeface="Arial"/>
                      </a:endParaRPr>
                    </a:p>
                  </a:txBody>
                  <a:tcPr marL="68580" marR="68580" marT="0" marB="0">
                    <a:lnL>
                      <a:noFill/>
                    </a:lnL>
                    <a:lnR>
                      <a:noFill/>
                    </a:lnR>
                    <a:lnT>
                      <a:noFill/>
                    </a:lnT>
                    <a:lnB>
                      <a:noFill/>
                    </a:lnB>
                  </a:tcPr>
                </a:tc>
                <a:tc>
                  <a:txBody>
                    <a:bodyPr/>
                    <a:lstStyle/>
                    <a:p>
                      <a:pPr marL="0" marR="0" algn="justLow" rtl="1">
                        <a:lnSpc>
                          <a:spcPct val="150000"/>
                        </a:lnSpc>
                        <a:spcBef>
                          <a:spcPts val="0"/>
                        </a:spcBef>
                        <a:spcAft>
                          <a:spcPts val="0"/>
                        </a:spcAft>
                      </a:pPr>
                      <a:r>
                        <a:rPr lang="ar-EG" sz="2000" b="1" dirty="0">
                          <a:effectLst/>
                          <a:latin typeface="Times New Roman"/>
                          <a:ea typeface="Times New Roman"/>
                          <a:cs typeface="Arial"/>
                        </a:rPr>
                        <a:t>خميرة بيرة طبية                                                           </a:t>
                      </a:r>
                      <a:endParaRPr lang="en-US" sz="1800" dirty="0">
                        <a:effectLst/>
                        <a:latin typeface="Times New Roman"/>
                        <a:ea typeface="Times New Roman"/>
                        <a:cs typeface="Arial"/>
                      </a:endParaRPr>
                    </a:p>
                  </a:txBody>
                  <a:tcPr marL="68580" marR="68580" marT="0" marB="0">
                    <a:lnL>
                      <a:noFill/>
                    </a:lnL>
                    <a:lnR>
                      <a:noFill/>
                    </a:lnR>
                    <a:lnT>
                      <a:noFill/>
                    </a:lnT>
                    <a:lnB>
                      <a:noFill/>
                    </a:lnB>
                  </a:tcPr>
                </a:tc>
                <a:tc gridSpan="2">
                  <a:txBody>
                    <a:bodyPr/>
                    <a:lstStyle/>
                    <a:p>
                      <a:pPr marL="0" marR="0" algn="r" rtl="1">
                        <a:lnSpc>
                          <a:spcPct val="150000"/>
                        </a:lnSpc>
                        <a:spcBef>
                          <a:spcPts val="0"/>
                        </a:spcBef>
                        <a:spcAft>
                          <a:spcPts val="0"/>
                        </a:spcAft>
                      </a:pPr>
                      <a:r>
                        <a:rPr lang="ar-EG" sz="2000" b="1">
                          <a:effectLst/>
                          <a:latin typeface="Times New Roman"/>
                          <a:ea typeface="Times New Roman"/>
                          <a:cs typeface="Arial"/>
                        </a:rPr>
                        <a:t>200       "</a:t>
                      </a:r>
                      <a:endParaRPr lang="en-US" sz="1800">
                        <a:effectLst/>
                        <a:latin typeface="Times New Roman"/>
                        <a:ea typeface="Times New Roman"/>
                        <a:cs typeface="Arial"/>
                      </a:endParaRPr>
                    </a:p>
                  </a:txBody>
                  <a:tcPr marL="68580" marR="68580" marT="0" marB="0">
                    <a:lnL>
                      <a:noFill/>
                    </a:lnL>
                    <a:lnT>
                      <a:noFill/>
                    </a:lnT>
                    <a:lnB>
                      <a:noFill/>
                    </a:lnB>
                  </a:tcPr>
                </a:tc>
                <a:tc hMerge="1">
                  <a:txBody>
                    <a:bodyPr/>
                    <a:lstStyle/>
                    <a:p>
                      <a:endParaRPr lang="en-US"/>
                    </a:p>
                  </a:txBody>
                  <a:tcPr/>
                </a:tc>
                <a:extLst>
                  <a:ext uri="{0D108BD9-81ED-4DB2-BD59-A6C34878D82A}">
                    <a16:rowId xmlns:a16="http://schemas.microsoft.com/office/drawing/2014/main" xmlns="" val="10003"/>
                  </a:ext>
                </a:extLst>
              </a:tr>
              <a:tr h="0">
                <a:tc>
                  <a:txBody>
                    <a:bodyPr/>
                    <a:lstStyle/>
                    <a:p>
                      <a:pPr marL="0" marR="0" algn="justLow" rtl="1">
                        <a:lnSpc>
                          <a:spcPct val="150000"/>
                        </a:lnSpc>
                        <a:spcBef>
                          <a:spcPts val="0"/>
                        </a:spcBef>
                        <a:spcAft>
                          <a:spcPts val="0"/>
                        </a:spcAft>
                      </a:pPr>
                      <a:r>
                        <a:rPr lang="ar-EG" sz="2000" b="1">
                          <a:effectLst/>
                          <a:latin typeface="Times New Roman"/>
                          <a:ea typeface="Times New Roman"/>
                          <a:cs typeface="Arial"/>
                        </a:rPr>
                        <a:t>4</a:t>
                      </a:r>
                      <a:endParaRPr lang="en-US" sz="1800">
                        <a:effectLst/>
                        <a:latin typeface="Times New Roman"/>
                        <a:ea typeface="Times New Roman"/>
                        <a:cs typeface="Arial"/>
                      </a:endParaRPr>
                    </a:p>
                  </a:txBody>
                  <a:tcPr marL="68580" marR="68580" marT="0" marB="0">
                    <a:lnL>
                      <a:noFill/>
                    </a:lnL>
                    <a:lnR>
                      <a:noFill/>
                    </a:lnR>
                    <a:lnT>
                      <a:noFill/>
                    </a:lnT>
                    <a:lnB>
                      <a:noFill/>
                    </a:lnB>
                  </a:tcPr>
                </a:tc>
                <a:tc>
                  <a:txBody>
                    <a:bodyPr/>
                    <a:lstStyle/>
                    <a:p>
                      <a:pPr marL="0" marR="0" algn="justLow" rtl="1">
                        <a:lnSpc>
                          <a:spcPct val="150000"/>
                        </a:lnSpc>
                        <a:spcBef>
                          <a:spcPts val="0"/>
                        </a:spcBef>
                        <a:spcAft>
                          <a:spcPts val="0"/>
                        </a:spcAft>
                      </a:pPr>
                      <a:r>
                        <a:rPr lang="ar-EG" sz="2000" b="1">
                          <a:effectLst/>
                          <a:latin typeface="Times New Roman"/>
                          <a:ea typeface="Times New Roman"/>
                          <a:cs typeface="Arial"/>
                        </a:rPr>
                        <a:t>عمالة موسمية اثناء الفرز ومكافحة الدبور </a:t>
                      </a:r>
                      <a:endParaRPr lang="en-US" sz="1800">
                        <a:effectLst/>
                        <a:latin typeface="Times New Roman"/>
                        <a:ea typeface="Times New Roman"/>
                        <a:cs typeface="Arial"/>
                      </a:endParaRPr>
                    </a:p>
                  </a:txBody>
                  <a:tcPr marL="68580" marR="68580" marT="0" marB="0">
                    <a:lnL>
                      <a:noFill/>
                    </a:lnL>
                    <a:lnR>
                      <a:noFill/>
                    </a:lnR>
                    <a:lnT>
                      <a:noFill/>
                    </a:lnT>
                    <a:lnB>
                      <a:noFill/>
                    </a:lnB>
                  </a:tcPr>
                </a:tc>
                <a:tc gridSpan="2">
                  <a:txBody>
                    <a:bodyPr/>
                    <a:lstStyle/>
                    <a:p>
                      <a:pPr marL="0" marR="0" algn="r" rtl="1">
                        <a:lnSpc>
                          <a:spcPct val="150000"/>
                        </a:lnSpc>
                        <a:spcBef>
                          <a:spcPts val="0"/>
                        </a:spcBef>
                        <a:spcAft>
                          <a:spcPts val="0"/>
                        </a:spcAft>
                      </a:pPr>
                      <a:r>
                        <a:rPr lang="ar-EG" sz="2000" b="1">
                          <a:effectLst/>
                          <a:latin typeface="Times New Roman"/>
                          <a:ea typeface="Times New Roman"/>
                          <a:cs typeface="Arial"/>
                        </a:rPr>
                        <a:t>800       "</a:t>
                      </a:r>
                      <a:endParaRPr lang="en-US" sz="1800">
                        <a:effectLst/>
                        <a:latin typeface="Times New Roman"/>
                        <a:ea typeface="Times New Roman"/>
                        <a:cs typeface="Arial"/>
                      </a:endParaRPr>
                    </a:p>
                  </a:txBody>
                  <a:tcPr marL="68580" marR="68580" marT="0" marB="0">
                    <a:lnL>
                      <a:noFill/>
                    </a:lnL>
                    <a:lnT>
                      <a:noFill/>
                    </a:lnT>
                    <a:lnB>
                      <a:noFill/>
                    </a:lnB>
                  </a:tcPr>
                </a:tc>
                <a:tc hMerge="1">
                  <a:txBody>
                    <a:bodyPr/>
                    <a:lstStyle/>
                    <a:p>
                      <a:endParaRPr lang="en-US"/>
                    </a:p>
                  </a:txBody>
                  <a:tcPr/>
                </a:tc>
                <a:extLst>
                  <a:ext uri="{0D108BD9-81ED-4DB2-BD59-A6C34878D82A}">
                    <a16:rowId xmlns:a16="http://schemas.microsoft.com/office/drawing/2014/main" xmlns="" val="10004"/>
                  </a:ext>
                </a:extLst>
              </a:tr>
              <a:tr h="0">
                <a:tc>
                  <a:txBody>
                    <a:bodyPr/>
                    <a:lstStyle/>
                    <a:p>
                      <a:pPr marL="0" marR="0" algn="justLow" rtl="1">
                        <a:lnSpc>
                          <a:spcPct val="150000"/>
                        </a:lnSpc>
                        <a:spcBef>
                          <a:spcPts val="0"/>
                        </a:spcBef>
                        <a:spcAft>
                          <a:spcPts val="0"/>
                        </a:spcAft>
                      </a:pPr>
                      <a:r>
                        <a:rPr lang="ar-EG" sz="2000" b="1">
                          <a:effectLst/>
                          <a:latin typeface="Times New Roman"/>
                          <a:ea typeface="Times New Roman"/>
                          <a:cs typeface="Arial"/>
                        </a:rPr>
                        <a:t>5</a:t>
                      </a:r>
                      <a:endParaRPr lang="en-US" sz="1800">
                        <a:effectLst/>
                        <a:latin typeface="Times New Roman"/>
                        <a:ea typeface="Times New Roman"/>
                        <a:cs typeface="Arial"/>
                      </a:endParaRPr>
                    </a:p>
                  </a:txBody>
                  <a:tcPr marL="68580" marR="68580" marT="0" marB="0">
                    <a:lnL>
                      <a:noFill/>
                    </a:lnL>
                    <a:lnR>
                      <a:noFill/>
                    </a:lnR>
                    <a:lnT>
                      <a:noFill/>
                    </a:lnT>
                    <a:lnB>
                      <a:noFill/>
                    </a:lnB>
                  </a:tcPr>
                </a:tc>
                <a:tc>
                  <a:txBody>
                    <a:bodyPr/>
                    <a:lstStyle/>
                    <a:p>
                      <a:pPr marL="0" marR="0" algn="justLow" rtl="1">
                        <a:lnSpc>
                          <a:spcPct val="150000"/>
                        </a:lnSpc>
                        <a:spcBef>
                          <a:spcPts val="0"/>
                        </a:spcBef>
                        <a:spcAft>
                          <a:spcPts val="0"/>
                        </a:spcAft>
                      </a:pPr>
                      <a:r>
                        <a:rPr lang="ar-EG" sz="2000" b="1" dirty="0">
                          <a:effectLst/>
                          <a:latin typeface="Times New Roman"/>
                          <a:ea typeface="Times New Roman"/>
                          <a:cs typeface="Arial"/>
                        </a:rPr>
                        <a:t>مكافحة امراض                                                             </a:t>
                      </a:r>
                      <a:endParaRPr lang="en-US" sz="1800" dirty="0">
                        <a:effectLst/>
                        <a:latin typeface="Times New Roman"/>
                        <a:ea typeface="Times New Roman"/>
                        <a:cs typeface="Arial"/>
                      </a:endParaRPr>
                    </a:p>
                  </a:txBody>
                  <a:tcPr marL="68580" marR="68580" marT="0" marB="0">
                    <a:lnL>
                      <a:noFill/>
                    </a:lnL>
                    <a:lnR>
                      <a:noFill/>
                    </a:lnR>
                    <a:lnT>
                      <a:noFill/>
                    </a:lnT>
                    <a:lnB>
                      <a:noFill/>
                    </a:lnB>
                  </a:tcPr>
                </a:tc>
                <a:tc gridSpan="2">
                  <a:txBody>
                    <a:bodyPr/>
                    <a:lstStyle/>
                    <a:p>
                      <a:pPr marL="0" marR="0" algn="r" rtl="1">
                        <a:lnSpc>
                          <a:spcPct val="150000"/>
                        </a:lnSpc>
                        <a:spcBef>
                          <a:spcPts val="0"/>
                        </a:spcBef>
                        <a:spcAft>
                          <a:spcPts val="0"/>
                        </a:spcAft>
                      </a:pPr>
                      <a:r>
                        <a:rPr lang="ar-EG" sz="2000" b="1">
                          <a:effectLst/>
                          <a:latin typeface="Times New Roman"/>
                          <a:ea typeface="Times New Roman"/>
                          <a:cs typeface="Arial"/>
                        </a:rPr>
                        <a:t>200       "</a:t>
                      </a:r>
                      <a:endParaRPr lang="en-US" sz="1800">
                        <a:effectLst/>
                        <a:latin typeface="Times New Roman"/>
                        <a:ea typeface="Times New Roman"/>
                        <a:cs typeface="Arial"/>
                      </a:endParaRPr>
                    </a:p>
                  </a:txBody>
                  <a:tcPr marL="68580" marR="68580" marT="0" marB="0">
                    <a:lnL>
                      <a:noFill/>
                    </a:lnL>
                    <a:lnT>
                      <a:noFill/>
                    </a:lnT>
                    <a:lnB>
                      <a:noFill/>
                    </a:lnB>
                  </a:tcPr>
                </a:tc>
                <a:tc hMerge="1">
                  <a:txBody>
                    <a:bodyPr/>
                    <a:lstStyle/>
                    <a:p>
                      <a:endParaRPr lang="en-US"/>
                    </a:p>
                  </a:txBody>
                  <a:tcPr/>
                </a:tc>
                <a:extLst>
                  <a:ext uri="{0D108BD9-81ED-4DB2-BD59-A6C34878D82A}">
                    <a16:rowId xmlns:a16="http://schemas.microsoft.com/office/drawing/2014/main" xmlns="" val="10005"/>
                  </a:ext>
                </a:extLst>
              </a:tr>
              <a:tr h="0">
                <a:tc>
                  <a:txBody>
                    <a:bodyPr/>
                    <a:lstStyle/>
                    <a:p>
                      <a:pPr marL="0" marR="0" algn="justLow" rtl="1">
                        <a:lnSpc>
                          <a:spcPct val="150000"/>
                        </a:lnSpc>
                        <a:spcBef>
                          <a:spcPts val="0"/>
                        </a:spcBef>
                        <a:spcAft>
                          <a:spcPts val="0"/>
                        </a:spcAft>
                      </a:pPr>
                      <a:r>
                        <a:rPr lang="ar-EG" sz="2000" b="1">
                          <a:effectLst/>
                          <a:latin typeface="Times New Roman"/>
                          <a:ea typeface="Times New Roman"/>
                          <a:cs typeface="Arial"/>
                        </a:rPr>
                        <a:t>6</a:t>
                      </a:r>
                      <a:endParaRPr lang="en-US" sz="1800">
                        <a:effectLst/>
                        <a:latin typeface="Times New Roman"/>
                        <a:ea typeface="Times New Roman"/>
                        <a:cs typeface="Arial"/>
                      </a:endParaRPr>
                    </a:p>
                  </a:txBody>
                  <a:tcPr marL="68580" marR="68580" marT="0" marB="0">
                    <a:lnL>
                      <a:noFill/>
                    </a:lnL>
                    <a:lnR>
                      <a:noFill/>
                    </a:lnR>
                    <a:lnT>
                      <a:noFill/>
                    </a:lnT>
                    <a:lnB>
                      <a:noFill/>
                    </a:lnB>
                  </a:tcPr>
                </a:tc>
                <a:tc>
                  <a:txBody>
                    <a:bodyPr/>
                    <a:lstStyle/>
                    <a:p>
                      <a:pPr marL="0" marR="0" algn="justLow" rtl="1">
                        <a:lnSpc>
                          <a:spcPct val="150000"/>
                        </a:lnSpc>
                        <a:spcBef>
                          <a:spcPts val="0"/>
                        </a:spcBef>
                        <a:spcAft>
                          <a:spcPts val="0"/>
                        </a:spcAft>
                      </a:pPr>
                      <a:r>
                        <a:rPr lang="ar-EG" sz="2000" b="1">
                          <a:effectLst/>
                          <a:latin typeface="Times New Roman"/>
                          <a:ea typeface="Times New Roman"/>
                          <a:cs typeface="Arial"/>
                        </a:rPr>
                        <a:t>ايجار ارض فى السنة اقل من قيراط ارض                             </a:t>
                      </a:r>
                      <a:endParaRPr lang="en-US" sz="1800">
                        <a:effectLst/>
                        <a:latin typeface="Times New Roman"/>
                        <a:ea typeface="Times New Roman"/>
                        <a:cs typeface="Arial"/>
                      </a:endParaRPr>
                    </a:p>
                  </a:txBody>
                  <a:tcPr marL="68580" marR="68580" marT="0" marB="0">
                    <a:lnL>
                      <a:noFill/>
                    </a:lnL>
                    <a:lnR>
                      <a:noFill/>
                    </a:lnR>
                    <a:lnT>
                      <a:noFill/>
                    </a:lnT>
                    <a:lnB>
                      <a:noFill/>
                    </a:lnB>
                  </a:tcPr>
                </a:tc>
                <a:tc gridSpan="2">
                  <a:txBody>
                    <a:bodyPr/>
                    <a:lstStyle/>
                    <a:p>
                      <a:pPr marL="0" marR="0" algn="r" rtl="1">
                        <a:lnSpc>
                          <a:spcPct val="150000"/>
                        </a:lnSpc>
                        <a:spcBef>
                          <a:spcPts val="0"/>
                        </a:spcBef>
                        <a:spcAft>
                          <a:spcPts val="0"/>
                        </a:spcAft>
                      </a:pPr>
                      <a:r>
                        <a:rPr lang="ar-EG" sz="2000" b="1">
                          <a:effectLst/>
                          <a:latin typeface="Times New Roman"/>
                          <a:ea typeface="Times New Roman"/>
                          <a:cs typeface="Arial"/>
                        </a:rPr>
                        <a:t>500       "</a:t>
                      </a:r>
                      <a:endParaRPr lang="en-US" sz="1800">
                        <a:effectLst/>
                        <a:latin typeface="Times New Roman"/>
                        <a:ea typeface="Times New Roman"/>
                        <a:cs typeface="Arial"/>
                      </a:endParaRPr>
                    </a:p>
                  </a:txBody>
                  <a:tcPr marL="68580" marR="68580" marT="0" marB="0">
                    <a:lnL>
                      <a:noFill/>
                    </a:lnL>
                    <a:lnT>
                      <a:noFill/>
                    </a:lnT>
                    <a:lnB>
                      <a:noFill/>
                    </a:lnB>
                  </a:tcPr>
                </a:tc>
                <a:tc hMerge="1">
                  <a:txBody>
                    <a:bodyPr/>
                    <a:lstStyle/>
                    <a:p>
                      <a:endParaRPr lang="en-US"/>
                    </a:p>
                  </a:txBody>
                  <a:tcPr/>
                </a:tc>
                <a:extLst>
                  <a:ext uri="{0D108BD9-81ED-4DB2-BD59-A6C34878D82A}">
                    <a16:rowId xmlns:a16="http://schemas.microsoft.com/office/drawing/2014/main" xmlns="" val="10006"/>
                  </a:ext>
                </a:extLst>
              </a:tr>
              <a:tr h="0">
                <a:tc>
                  <a:txBody>
                    <a:bodyPr/>
                    <a:lstStyle/>
                    <a:p>
                      <a:pPr marL="0" marR="0" algn="justLow" rtl="1">
                        <a:lnSpc>
                          <a:spcPct val="150000"/>
                        </a:lnSpc>
                        <a:spcBef>
                          <a:spcPts val="0"/>
                        </a:spcBef>
                        <a:spcAft>
                          <a:spcPts val="0"/>
                        </a:spcAft>
                      </a:pPr>
                      <a:r>
                        <a:rPr lang="ar-EG" sz="2000" b="1">
                          <a:effectLst/>
                          <a:latin typeface="Times New Roman"/>
                          <a:ea typeface="Times New Roman"/>
                          <a:cs typeface="Arial"/>
                        </a:rPr>
                        <a:t>7</a:t>
                      </a:r>
                      <a:endParaRPr lang="en-US" sz="1800">
                        <a:effectLst/>
                        <a:latin typeface="Times New Roman"/>
                        <a:ea typeface="Times New Roman"/>
                        <a:cs typeface="Arial"/>
                      </a:endParaRPr>
                    </a:p>
                  </a:txBody>
                  <a:tcPr marL="68580" marR="68580" marT="0" marB="0">
                    <a:lnL>
                      <a:noFill/>
                    </a:lnL>
                    <a:lnR>
                      <a:noFill/>
                    </a:lnR>
                    <a:lnT>
                      <a:noFill/>
                    </a:lnT>
                    <a:lnB>
                      <a:noFill/>
                    </a:lnB>
                  </a:tcPr>
                </a:tc>
                <a:tc>
                  <a:txBody>
                    <a:bodyPr/>
                    <a:lstStyle/>
                    <a:p>
                      <a:pPr marL="0" marR="0" algn="justLow" rtl="1">
                        <a:lnSpc>
                          <a:spcPct val="150000"/>
                        </a:lnSpc>
                        <a:spcBef>
                          <a:spcPts val="0"/>
                        </a:spcBef>
                        <a:spcAft>
                          <a:spcPts val="0"/>
                        </a:spcAft>
                      </a:pPr>
                      <a:r>
                        <a:rPr lang="ar-EG" sz="2000" b="1">
                          <a:effectLst/>
                          <a:latin typeface="Times New Roman"/>
                          <a:ea typeface="Times New Roman"/>
                          <a:cs typeface="Arial"/>
                        </a:rPr>
                        <a:t>اجمالى قسط الاستهلاك                                                   </a:t>
                      </a:r>
                      <a:endParaRPr lang="en-US" sz="1800">
                        <a:effectLst/>
                        <a:latin typeface="Times New Roman"/>
                        <a:ea typeface="Times New Roman"/>
                        <a:cs typeface="Arial"/>
                      </a:endParaRPr>
                    </a:p>
                  </a:txBody>
                  <a:tcPr marL="68580" marR="68580" marT="0" marB="0">
                    <a:lnL>
                      <a:noFill/>
                    </a:lnL>
                    <a:lnR>
                      <a:noFill/>
                    </a:lnR>
                    <a:lnT>
                      <a:noFill/>
                    </a:lnT>
                    <a:lnB>
                      <a:noFill/>
                    </a:lnB>
                  </a:tcPr>
                </a:tc>
                <a:tc gridSpan="2">
                  <a:txBody>
                    <a:bodyPr/>
                    <a:lstStyle/>
                    <a:p>
                      <a:pPr marL="0" marR="0" algn="r" rtl="1">
                        <a:lnSpc>
                          <a:spcPct val="150000"/>
                        </a:lnSpc>
                        <a:spcBef>
                          <a:spcPts val="0"/>
                        </a:spcBef>
                        <a:spcAft>
                          <a:spcPts val="0"/>
                        </a:spcAft>
                      </a:pPr>
                      <a:r>
                        <a:rPr lang="ar-EG" sz="2000" b="1">
                          <a:effectLst/>
                          <a:latin typeface="Times New Roman"/>
                          <a:ea typeface="Times New Roman"/>
                          <a:cs typeface="Arial"/>
                        </a:rPr>
                        <a:t>2847     "</a:t>
                      </a:r>
                      <a:endParaRPr lang="en-US" sz="1800">
                        <a:effectLst/>
                        <a:latin typeface="Times New Roman"/>
                        <a:ea typeface="Times New Roman"/>
                        <a:cs typeface="Arial"/>
                      </a:endParaRPr>
                    </a:p>
                  </a:txBody>
                  <a:tcPr marL="68580" marR="68580" marT="0" marB="0">
                    <a:lnL>
                      <a:noFill/>
                    </a:lnL>
                    <a:lnT>
                      <a:noFill/>
                    </a:lnT>
                    <a:lnB>
                      <a:noFill/>
                    </a:lnB>
                  </a:tcPr>
                </a:tc>
                <a:tc hMerge="1">
                  <a:txBody>
                    <a:bodyPr/>
                    <a:lstStyle/>
                    <a:p>
                      <a:endParaRPr lang="en-US"/>
                    </a:p>
                  </a:txBody>
                  <a:tcPr/>
                </a:tc>
                <a:extLst>
                  <a:ext uri="{0D108BD9-81ED-4DB2-BD59-A6C34878D82A}">
                    <a16:rowId xmlns:a16="http://schemas.microsoft.com/office/drawing/2014/main" xmlns="" val="10007"/>
                  </a:ext>
                </a:extLst>
              </a:tr>
              <a:tr h="0">
                <a:tc>
                  <a:txBody>
                    <a:bodyPr/>
                    <a:lstStyle/>
                    <a:p>
                      <a:pPr marL="0" marR="0" algn="justLow" rtl="1">
                        <a:lnSpc>
                          <a:spcPct val="150000"/>
                        </a:lnSpc>
                        <a:spcBef>
                          <a:spcPts val="0"/>
                        </a:spcBef>
                        <a:spcAft>
                          <a:spcPts val="0"/>
                        </a:spcAft>
                      </a:pPr>
                      <a:r>
                        <a:rPr lang="ar-EG" sz="2000" b="1">
                          <a:effectLst/>
                          <a:latin typeface="Times New Roman"/>
                          <a:ea typeface="Times New Roman"/>
                          <a:cs typeface="Arial"/>
                        </a:rPr>
                        <a:t>8</a:t>
                      </a:r>
                      <a:endParaRPr lang="en-US" sz="1800">
                        <a:effectLst/>
                        <a:latin typeface="Times New Roman"/>
                        <a:ea typeface="Times New Roman"/>
                        <a:cs typeface="Arial"/>
                      </a:endParaRPr>
                    </a:p>
                  </a:txBody>
                  <a:tcPr marL="68580" marR="68580" marT="0" marB="0">
                    <a:lnL>
                      <a:noFill/>
                    </a:lnL>
                    <a:lnR>
                      <a:noFill/>
                    </a:lnR>
                    <a:lnT>
                      <a:noFill/>
                    </a:lnT>
                    <a:lnB>
                      <a:noFill/>
                    </a:lnB>
                  </a:tcPr>
                </a:tc>
                <a:tc>
                  <a:txBody>
                    <a:bodyPr/>
                    <a:lstStyle/>
                    <a:p>
                      <a:pPr marL="0" marR="0" algn="justLow" rtl="1">
                        <a:lnSpc>
                          <a:spcPct val="150000"/>
                        </a:lnSpc>
                        <a:spcBef>
                          <a:spcPts val="0"/>
                        </a:spcBef>
                        <a:spcAft>
                          <a:spcPts val="0"/>
                        </a:spcAft>
                      </a:pPr>
                      <a:r>
                        <a:rPr lang="ar-EG" sz="2000" b="1">
                          <a:effectLst/>
                          <a:latin typeface="Times New Roman"/>
                          <a:ea typeface="Times New Roman"/>
                          <a:cs typeface="Arial"/>
                        </a:rPr>
                        <a:t>سعر الفائدة لمبلغ راس المال 12%</a:t>
                      </a:r>
                      <a:endParaRPr lang="en-US" sz="1800">
                        <a:effectLst/>
                        <a:latin typeface="Times New Roman"/>
                        <a:ea typeface="Times New Roman"/>
                        <a:cs typeface="Arial"/>
                      </a:endParaRPr>
                    </a:p>
                  </a:txBody>
                  <a:tcPr marL="68580" marR="68580" marT="0" marB="0">
                    <a:lnL>
                      <a:noFill/>
                    </a:lnL>
                    <a:lnR>
                      <a:noFill/>
                    </a:lnR>
                    <a:lnT>
                      <a:noFill/>
                    </a:lnT>
                    <a:lnB>
                      <a:noFill/>
                    </a:lnB>
                  </a:tcPr>
                </a:tc>
                <a:tc gridSpan="2">
                  <a:txBody>
                    <a:bodyPr/>
                    <a:lstStyle/>
                    <a:p>
                      <a:pPr marL="0" marR="0" algn="r" rtl="1">
                        <a:lnSpc>
                          <a:spcPct val="150000"/>
                        </a:lnSpc>
                        <a:spcBef>
                          <a:spcPts val="0"/>
                        </a:spcBef>
                        <a:spcAft>
                          <a:spcPts val="0"/>
                        </a:spcAft>
                      </a:pPr>
                      <a:r>
                        <a:rPr lang="ar-EG" sz="2000" b="1">
                          <a:effectLst/>
                          <a:latin typeface="Times New Roman"/>
                          <a:ea typeface="Times New Roman"/>
                          <a:cs typeface="Arial"/>
                        </a:rPr>
                        <a:t>9969     "</a:t>
                      </a:r>
                      <a:endParaRPr lang="en-US" sz="1800">
                        <a:effectLst/>
                        <a:latin typeface="Times New Roman"/>
                        <a:ea typeface="Times New Roman"/>
                        <a:cs typeface="Arial"/>
                      </a:endParaRPr>
                    </a:p>
                  </a:txBody>
                  <a:tcPr marL="68580" marR="68580" marT="0" marB="0">
                    <a:lnL>
                      <a:noFill/>
                    </a:lnL>
                    <a:lnT>
                      <a:noFill/>
                    </a:lnT>
                    <a:lnB>
                      <a:noFill/>
                    </a:lnB>
                  </a:tcPr>
                </a:tc>
                <a:tc hMerge="1">
                  <a:txBody>
                    <a:bodyPr/>
                    <a:lstStyle/>
                    <a:p>
                      <a:endParaRPr lang="en-US"/>
                    </a:p>
                  </a:txBody>
                  <a:tcPr/>
                </a:tc>
                <a:extLst>
                  <a:ext uri="{0D108BD9-81ED-4DB2-BD59-A6C34878D82A}">
                    <a16:rowId xmlns:a16="http://schemas.microsoft.com/office/drawing/2014/main" xmlns="" val="10008"/>
                  </a:ext>
                </a:extLst>
              </a:tr>
              <a:tr h="0">
                <a:tc>
                  <a:txBody>
                    <a:bodyPr/>
                    <a:lstStyle/>
                    <a:p>
                      <a:pPr marL="0" marR="0" algn="justLow" rtl="1">
                        <a:lnSpc>
                          <a:spcPct val="150000"/>
                        </a:lnSpc>
                        <a:spcBef>
                          <a:spcPts val="0"/>
                        </a:spcBef>
                        <a:spcAft>
                          <a:spcPts val="0"/>
                        </a:spcAft>
                      </a:pPr>
                      <a:r>
                        <a:rPr lang="ar-EG" sz="2000" b="1">
                          <a:effectLst/>
                          <a:latin typeface="Times New Roman"/>
                          <a:ea typeface="Times New Roman"/>
                          <a:cs typeface="Arial"/>
                        </a:rPr>
                        <a:t>9</a:t>
                      </a:r>
                      <a:endParaRPr lang="en-US" sz="1800">
                        <a:effectLst/>
                        <a:latin typeface="Times New Roman"/>
                        <a:ea typeface="Times New Roman"/>
                        <a:cs typeface="Arial"/>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justLow" rtl="1">
                        <a:lnSpc>
                          <a:spcPct val="150000"/>
                        </a:lnSpc>
                        <a:spcBef>
                          <a:spcPts val="0"/>
                        </a:spcBef>
                        <a:spcAft>
                          <a:spcPts val="0"/>
                        </a:spcAft>
                      </a:pPr>
                      <a:r>
                        <a:rPr lang="ar-EG" sz="2000" b="1">
                          <a:effectLst/>
                          <a:latin typeface="Times New Roman"/>
                          <a:ea typeface="Times New Roman"/>
                          <a:cs typeface="Arial"/>
                        </a:rPr>
                        <a:t>سعر عبوات 1650 عبوة                                              </a:t>
                      </a:r>
                      <a:endParaRPr lang="en-US" sz="1800">
                        <a:effectLst/>
                        <a:latin typeface="Times New Roman"/>
                        <a:ea typeface="Times New Roman"/>
                        <a:cs typeface="Arial"/>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gridSpan="2">
                  <a:txBody>
                    <a:bodyPr/>
                    <a:lstStyle/>
                    <a:p>
                      <a:pPr marL="0" marR="0" algn="r" rtl="1">
                        <a:lnSpc>
                          <a:spcPct val="150000"/>
                        </a:lnSpc>
                        <a:spcBef>
                          <a:spcPts val="0"/>
                        </a:spcBef>
                        <a:spcAft>
                          <a:spcPts val="0"/>
                        </a:spcAft>
                      </a:pPr>
                      <a:r>
                        <a:rPr lang="ar-EG" sz="2000" b="1">
                          <a:effectLst/>
                          <a:latin typeface="Times New Roman"/>
                          <a:ea typeface="Times New Roman"/>
                          <a:cs typeface="Arial"/>
                        </a:rPr>
                        <a:t>3300     "</a:t>
                      </a:r>
                      <a:endParaRPr lang="en-US" sz="1800">
                        <a:effectLst/>
                        <a:latin typeface="Times New Roman"/>
                        <a:ea typeface="Times New Roman"/>
                        <a:cs typeface="Arial"/>
                      </a:endParaRPr>
                    </a:p>
                  </a:txBody>
                  <a:tcPr marL="68580" marR="68580" marT="0" marB="0">
                    <a:lnL>
                      <a:noFill/>
                    </a:lnL>
                    <a:lnT>
                      <a:noFill/>
                    </a:lnT>
                    <a:lnB w="190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10009"/>
                  </a:ext>
                </a:extLst>
              </a:tr>
              <a:tr h="0">
                <a:tc>
                  <a:txBody>
                    <a:bodyPr/>
                    <a:lstStyle/>
                    <a:p>
                      <a:pPr marL="0" marR="0" algn="justLow" rtl="1">
                        <a:lnSpc>
                          <a:spcPct val="150000"/>
                        </a:lnSpc>
                        <a:spcBef>
                          <a:spcPts val="0"/>
                        </a:spcBef>
                        <a:spcAft>
                          <a:spcPts val="0"/>
                        </a:spcAft>
                      </a:pPr>
                      <a:r>
                        <a:rPr lang="ar-EG" sz="2000" b="1">
                          <a:effectLst/>
                          <a:latin typeface="Times New Roman"/>
                          <a:ea typeface="Times New Roman"/>
                          <a:cs typeface="Arial"/>
                        </a:rPr>
                        <a:t> </a:t>
                      </a:r>
                      <a:endParaRPr lang="en-US" sz="1800">
                        <a:effectLst/>
                        <a:latin typeface="Times New Roman"/>
                        <a:ea typeface="Times New Roman"/>
                        <a:cs typeface="Arial"/>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justLow" rtl="1">
                        <a:lnSpc>
                          <a:spcPct val="150000"/>
                        </a:lnSpc>
                        <a:spcBef>
                          <a:spcPts val="0"/>
                        </a:spcBef>
                        <a:spcAft>
                          <a:spcPts val="0"/>
                        </a:spcAft>
                      </a:pPr>
                      <a:r>
                        <a:rPr lang="ar-EG" sz="2000" b="1">
                          <a:effectLst/>
                          <a:latin typeface="Times New Roman"/>
                          <a:ea typeface="Times New Roman"/>
                          <a:cs typeface="Arial"/>
                        </a:rPr>
                        <a:t>اجمالى المصروفات خلال العام الثانى         </a:t>
                      </a:r>
                      <a:endParaRPr lang="en-US" sz="1800">
                        <a:effectLst/>
                        <a:latin typeface="Times New Roman"/>
                        <a:ea typeface="Times New Roman"/>
                        <a:cs typeface="Arial"/>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marL="0" marR="0" algn="r" rtl="1">
                        <a:lnSpc>
                          <a:spcPct val="150000"/>
                        </a:lnSpc>
                        <a:spcBef>
                          <a:spcPts val="0"/>
                        </a:spcBef>
                        <a:spcAft>
                          <a:spcPts val="0"/>
                        </a:spcAft>
                      </a:pPr>
                      <a:r>
                        <a:rPr lang="ar-EG" sz="2000" b="1" dirty="0">
                          <a:effectLst/>
                          <a:latin typeface="Times New Roman"/>
                          <a:ea typeface="Times New Roman"/>
                          <a:cs typeface="Arial"/>
                        </a:rPr>
                        <a:t>27066  جنية </a:t>
                      </a:r>
                      <a:endParaRPr lang="en-US" sz="1800" dirty="0">
                        <a:effectLst/>
                        <a:latin typeface="Times New Roman"/>
                        <a:ea typeface="Times New Roman"/>
                        <a:cs typeface="Arial"/>
                      </a:endParaRPr>
                    </a:p>
                  </a:txBody>
                  <a:tcPr marL="68580" marR="68580" marT="0" marB="0">
                    <a:lnL>
                      <a:noFill/>
                    </a:lnL>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val="1801748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32" presetClass="emph" presetSubtype="0" fill="hold" nodeType="clickEffect">
                                  <p:stCondLst>
                                    <p:cond delay="0"/>
                                  </p:stCondLst>
                                  <p:childTnLst>
                                    <p:animRot by="120000">
                                      <p:cBhvr>
                                        <p:cTn id="17" dur="100" fill="hold">
                                          <p:stCondLst>
                                            <p:cond delay="0"/>
                                          </p:stCondLst>
                                        </p:cTn>
                                        <p:tgtEl>
                                          <p:spTgt spid="4"/>
                                        </p:tgtEl>
                                        <p:attrNameLst>
                                          <p:attrName>r</p:attrName>
                                        </p:attrNameLst>
                                      </p:cBhvr>
                                    </p:animRot>
                                    <p:animRot by="-240000">
                                      <p:cBhvr>
                                        <p:cTn id="18" dur="200" fill="hold">
                                          <p:stCondLst>
                                            <p:cond delay="200"/>
                                          </p:stCondLst>
                                        </p:cTn>
                                        <p:tgtEl>
                                          <p:spTgt spid="4"/>
                                        </p:tgtEl>
                                        <p:attrNameLst>
                                          <p:attrName>r</p:attrName>
                                        </p:attrNameLst>
                                      </p:cBhvr>
                                    </p:animRot>
                                    <p:animRot by="240000">
                                      <p:cBhvr>
                                        <p:cTn id="19" dur="200" fill="hold">
                                          <p:stCondLst>
                                            <p:cond delay="400"/>
                                          </p:stCondLst>
                                        </p:cTn>
                                        <p:tgtEl>
                                          <p:spTgt spid="4"/>
                                        </p:tgtEl>
                                        <p:attrNameLst>
                                          <p:attrName>r</p:attrName>
                                        </p:attrNameLst>
                                      </p:cBhvr>
                                    </p:animRot>
                                    <p:animRot by="-240000">
                                      <p:cBhvr>
                                        <p:cTn id="20" dur="200" fill="hold">
                                          <p:stCondLst>
                                            <p:cond delay="600"/>
                                          </p:stCondLst>
                                        </p:cTn>
                                        <p:tgtEl>
                                          <p:spTgt spid="4"/>
                                        </p:tgtEl>
                                        <p:attrNameLst>
                                          <p:attrName>r</p:attrName>
                                        </p:attrNameLst>
                                      </p:cBhvr>
                                    </p:animRot>
                                    <p:animRot by="120000">
                                      <p:cBhvr>
                                        <p:cTn id="21"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1615651"/>
              </p:ext>
            </p:extLst>
          </p:nvPr>
        </p:nvGraphicFramePr>
        <p:xfrm>
          <a:off x="228600" y="1371600"/>
          <a:ext cx="8686799" cy="4023360"/>
        </p:xfrm>
        <a:graphic>
          <a:graphicData uri="http://schemas.openxmlformats.org/drawingml/2006/table">
            <a:tbl>
              <a:tblPr rtl="1" firstRow="1" firstCol="1" bandRow="1"/>
              <a:tblGrid>
                <a:gridCol w="479012">
                  <a:extLst>
                    <a:ext uri="{9D8B030D-6E8A-4147-A177-3AD203B41FA5}">
                      <a16:colId xmlns:a16="http://schemas.microsoft.com/office/drawing/2014/main" xmlns="" val="20000"/>
                    </a:ext>
                  </a:extLst>
                </a:gridCol>
                <a:gridCol w="5733047">
                  <a:extLst>
                    <a:ext uri="{9D8B030D-6E8A-4147-A177-3AD203B41FA5}">
                      <a16:colId xmlns:a16="http://schemas.microsoft.com/office/drawing/2014/main" xmlns="" val="20001"/>
                    </a:ext>
                  </a:extLst>
                </a:gridCol>
                <a:gridCol w="225598">
                  <a:extLst>
                    <a:ext uri="{9D8B030D-6E8A-4147-A177-3AD203B41FA5}">
                      <a16:colId xmlns:a16="http://schemas.microsoft.com/office/drawing/2014/main" xmlns="" val="20002"/>
                    </a:ext>
                  </a:extLst>
                </a:gridCol>
                <a:gridCol w="2249142">
                  <a:extLst>
                    <a:ext uri="{9D8B030D-6E8A-4147-A177-3AD203B41FA5}">
                      <a16:colId xmlns:a16="http://schemas.microsoft.com/office/drawing/2014/main" xmlns="" val="20003"/>
                    </a:ext>
                  </a:extLst>
                </a:gridCol>
              </a:tblGrid>
              <a:tr h="555453">
                <a:tc>
                  <a:txBody>
                    <a:bodyPr/>
                    <a:lstStyle/>
                    <a:p>
                      <a:pPr marL="0" marR="0" algn="justLow" rtl="1">
                        <a:lnSpc>
                          <a:spcPct val="150000"/>
                        </a:lnSpc>
                        <a:spcBef>
                          <a:spcPts val="0"/>
                        </a:spcBef>
                        <a:spcAft>
                          <a:spcPts val="0"/>
                        </a:spcAft>
                      </a:pPr>
                      <a:r>
                        <a:rPr lang="ar-EG" sz="2800" b="1" dirty="0">
                          <a:effectLst/>
                          <a:latin typeface="Times New Roman"/>
                          <a:ea typeface="Times New Roman"/>
                          <a:cs typeface="Arial"/>
                        </a:rPr>
                        <a:t>م</a:t>
                      </a:r>
                      <a:endParaRPr lang="en-US" sz="2000" dirty="0">
                        <a:effectLst/>
                        <a:latin typeface="Times New Roman"/>
                        <a:ea typeface="Times New Roman"/>
                        <a:cs typeface="Arial"/>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justLow" rtl="1">
                        <a:lnSpc>
                          <a:spcPct val="150000"/>
                        </a:lnSpc>
                        <a:spcBef>
                          <a:spcPts val="0"/>
                        </a:spcBef>
                        <a:spcAft>
                          <a:spcPts val="0"/>
                        </a:spcAft>
                      </a:pPr>
                      <a:r>
                        <a:rPr lang="ar-SA" sz="2800" b="1" dirty="0">
                          <a:effectLst/>
                          <a:latin typeface="Times New Roman"/>
                          <a:ea typeface="Times New Roman"/>
                          <a:cs typeface="Tahoma"/>
                        </a:rPr>
                        <a:t>المنتجات</a:t>
                      </a:r>
                      <a:r>
                        <a:rPr lang="ar-SA" sz="2800" b="1" dirty="0">
                          <a:effectLst/>
                          <a:latin typeface="Times New Roman"/>
                          <a:ea typeface="Times New Roman"/>
                          <a:cs typeface="Arial"/>
                        </a:rPr>
                        <a:t> </a:t>
                      </a:r>
                      <a:endParaRPr lang="en-US" sz="2000" dirty="0">
                        <a:effectLst/>
                        <a:latin typeface="Times New Roman"/>
                        <a:ea typeface="Times New Roman"/>
                        <a:cs typeface="Arial"/>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marL="0" marR="0" algn="ctr" rtl="1">
                        <a:lnSpc>
                          <a:spcPct val="150000"/>
                        </a:lnSpc>
                        <a:spcBef>
                          <a:spcPts val="0"/>
                        </a:spcBef>
                        <a:spcAft>
                          <a:spcPts val="0"/>
                        </a:spcAft>
                      </a:pPr>
                      <a:r>
                        <a:rPr lang="ar-EG" sz="2800" b="1">
                          <a:effectLst/>
                          <a:latin typeface="Times New Roman"/>
                          <a:ea typeface="Times New Roman"/>
                          <a:cs typeface="Arial"/>
                        </a:rPr>
                        <a:t>السعر</a:t>
                      </a:r>
                      <a:endParaRPr lang="en-US" sz="2000">
                        <a:effectLst/>
                        <a:latin typeface="Times New Roman"/>
                        <a:ea typeface="Times New Roman"/>
                        <a:cs typeface="Arial"/>
                      </a:endParaRPr>
                    </a:p>
                  </a:txBody>
                  <a:tcPr marL="68580" marR="68580" marT="0" marB="0">
                    <a:lnL>
                      <a:noFill/>
                    </a:lnL>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10000"/>
                  </a:ext>
                </a:extLst>
              </a:tr>
              <a:tr h="520737">
                <a:tc>
                  <a:txBody>
                    <a:bodyPr/>
                    <a:lstStyle/>
                    <a:p>
                      <a:pPr marL="0" marR="0" algn="justLow" rtl="1">
                        <a:lnSpc>
                          <a:spcPct val="150000"/>
                        </a:lnSpc>
                        <a:spcBef>
                          <a:spcPts val="0"/>
                        </a:spcBef>
                        <a:spcAft>
                          <a:spcPts val="0"/>
                        </a:spcAft>
                      </a:pPr>
                      <a:r>
                        <a:rPr lang="ar-EG" sz="2400" b="1">
                          <a:effectLst/>
                          <a:latin typeface="Times New Roman"/>
                          <a:ea typeface="Times New Roman"/>
                          <a:cs typeface="Arial"/>
                        </a:rPr>
                        <a:t>1</a:t>
                      </a:r>
                      <a:endParaRPr lang="en-US" sz="2000">
                        <a:effectLst/>
                        <a:latin typeface="Times New Roman"/>
                        <a:ea typeface="Times New Roman"/>
                        <a:cs typeface="Arial"/>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gridSpan="2">
                  <a:txBody>
                    <a:bodyPr/>
                    <a:lstStyle/>
                    <a:p>
                      <a:pPr marL="0" marR="0" algn="justLow" rtl="1">
                        <a:lnSpc>
                          <a:spcPct val="150000"/>
                        </a:lnSpc>
                        <a:spcBef>
                          <a:spcPts val="0"/>
                        </a:spcBef>
                        <a:spcAft>
                          <a:spcPts val="0"/>
                        </a:spcAft>
                      </a:pPr>
                      <a:r>
                        <a:rPr lang="ar-EG" sz="2400" b="1">
                          <a:effectLst/>
                          <a:latin typeface="Times New Roman"/>
                          <a:ea typeface="Times New Roman"/>
                          <a:cs typeface="Arial"/>
                        </a:rPr>
                        <a:t>عسل نحل 1650 كجم على فرزين الكيلو 80 جنية</a:t>
                      </a:r>
                      <a:endParaRPr lang="en-US" sz="2000">
                        <a:effectLst/>
                        <a:latin typeface="Times New Roman"/>
                        <a:ea typeface="Times New Roman"/>
                        <a:cs typeface="Arial"/>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marL="0" marR="0" algn="justLow" rtl="1">
                        <a:lnSpc>
                          <a:spcPct val="150000"/>
                        </a:lnSpc>
                        <a:spcBef>
                          <a:spcPts val="0"/>
                        </a:spcBef>
                        <a:spcAft>
                          <a:spcPts val="0"/>
                        </a:spcAft>
                      </a:pPr>
                      <a:r>
                        <a:rPr lang="ar-EG" sz="2400" b="1">
                          <a:effectLst/>
                          <a:latin typeface="Times New Roman"/>
                          <a:ea typeface="Times New Roman"/>
                          <a:cs typeface="Arial"/>
                        </a:rPr>
                        <a:t>132000 جنية </a:t>
                      </a:r>
                      <a:endParaRPr lang="en-US" sz="2000">
                        <a:effectLst/>
                        <a:latin typeface="Times New Roman"/>
                        <a:ea typeface="Times New Roman"/>
                        <a:cs typeface="Arial"/>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1"/>
                  </a:ext>
                </a:extLst>
              </a:tr>
              <a:tr h="520737">
                <a:tc>
                  <a:txBody>
                    <a:bodyPr/>
                    <a:lstStyle/>
                    <a:p>
                      <a:pPr marL="0" marR="0" algn="justLow" rtl="1">
                        <a:lnSpc>
                          <a:spcPct val="150000"/>
                        </a:lnSpc>
                        <a:spcBef>
                          <a:spcPts val="0"/>
                        </a:spcBef>
                        <a:spcAft>
                          <a:spcPts val="0"/>
                        </a:spcAft>
                      </a:pPr>
                      <a:r>
                        <a:rPr lang="ar-EG" sz="2400" b="1">
                          <a:effectLst/>
                          <a:latin typeface="Times New Roman"/>
                          <a:ea typeface="Times New Roman"/>
                          <a:cs typeface="Arial"/>
                        </a:rPr>
                        <a:t>2</a:t>
                      </a:r>
                      <a:endParaRPr lang="en-US" sz="2000">
                        <a:effectLst/>
                        <a:latin typeface="Times New Roman"/>
                        <a:ea typeface="Times New Roman"/>
                        <a:cs typeface="Arial"/>
                      </a:endParaRPr>
                    </a:p>
                  </a:txBody>
                  <a:tcPr marL="68580" marR="68580" marT="0" marB="0">
                    <a:lnL>
                      <a:noFill/>
                    </a:lnL>
                    <a:lnR>
                      <a:noFill/>
                    </a:lnR>
                    <a:lnT>
                      <a:noFill/>
                    </a:lnT>
                    <a:lnB>
                      <a:noFill/>
                    </a:lnB>
                  </a:tcPr>
                </a:tc>
                <a:tc gridSpan="2">
                  <a:txBody>
                    <a:bodyPr/>
                    <a:lstStyle/>
                    <a:p>
                      <a:pPr marL="0" marR="0" algn="justLow" rtl="1">
                        <a:lnSpc>
                          <a:spcPct val="150000"/>
                        </a:lnSpc>
                        <a:spcBef>
                          <a:spcPts val="0"/>
                        </a:spcBef>
                        <a:spcAft>
                          <a:spcPts val="0"/>
                        </a:spcAft>
                      </a:pPr>
                      <a:r>
                        <a:rPr lang="ar-EG" sz="2400" b="1">
                          <a:effectLst/>
                          <a:latin typeface="Times New Roman"/>
                          <a:ea typeface="Times New Roman"/>
                          <a:cs typeface="Arial"/>
                        </a:rPr>
                        <a:t>شمع خام 10 كيلو سعر 30 جنية                                       </a:t>
                      </a:r>
                      <a:endParaRPr lang="en-US" sz="2000">
                        <a:effectLst/>
                        <a:latin typeface="Times New Roman"/>
                        <a:ea typeface="Times New Roman"/>
                        <a:cs typeface="Arial"/>
                      </a:endParaRPr>
                    </a:p>
                  </a:txBody>
                  <a:tcPr marL="68580" marR="68580" marT="0" marB="0">
                    <a:lnL>
                      <a:noFill/>
                    </a:lnL>
                    <a:lnR>
                      <a:noFill/>
                    </a:lnR>
                    <a:lnT>
                      <a:noFill/>
                    </a:lnT>
                    <a:lnB>
                      <a:noFill/>
                    </a:lnB>
                  </a:tcPr>
                </a:tc>
                <a:tc hMerge="1">
                  <a:txBody>
                    <a:bodyPr/>
                    <a:lstStyle/>
                    <a:p>
                      <a:endParaRPr lang="en-US"/>
                    </a:p>
                  </a:txBody>
                  <a:tcPr/>
                </a:tc>
                <a:tc>
                  <a:txBody>
                    <a:bodyPr/>
                    <a:lstStyle/>
                    <a:p>
                      <a:pPr marL="0" marR="0" algn="justLow" rtl="1">
                        <a:lnSpc>
                          <a:spcPct val="150000"/>
                        </a:lnSpc>
                        <a:spcBef>
                          <a:spcPts val="0"/>
                        </a:spcBef>
                        <a:spcAft>
                          <a:spcPts val="0"/>
                        </a:spcAft>
                      </a:pPr>
                      <a:r>
                        <a:rPr lang="ar-EG" sz="2400" b="1">
                          <a:effectLst/>
                          <a:latin typeface="Times New Roman"/>
                          <a:ea typeface="Times New Roman"/>
                          <a:cs typeface="Arial"/>
                        </a:rPr>
                        <a:t>300         "</a:t>
                      </a:r>
                      <a:endParaRPr lang="en-US" sz="2000">
                        <a:effectLst/>
                        <a:latin typeface="Times New Roman"/>
                        <a:ea typeface="Times New Roman"/>
                        <a:cs typeface="Arial"/>
                      </a:endParaRPr>
                    </a:p>
                  </a:txBody>
                  <a:tcPr marL="68580" marR="68580" marT="0" marB="0">
                    <a:lnL>
                      <a:noFill/>
                    </a:lnL>
                    <a:lnR>
                      <a:noFill/>
                    </a:lnR>
                    <a:lnT>
                      <a:noFill/>
                    </a:lnT>
                    <a:lnB>
                      <a:noFill/>
                    </a:lnB>
                  </a:tcPr>
                </a:tc>
                <a:extLst>
                  <a:ext uri="{0D108BD9-81ED-4DB2-BD59-A6C34878D82A}">
                    <a16:rowId xmlns:a16="http://schemas.microsoft.com/office/drawing/2014/main" xmlns="" val="10002"/>
                  </a:ext>
                </a:extLst>
              </a:tr>
              <a:tr h="520737">
                <a:tc>
                  <a:txBody>
                    <a:bodyPr/>
                    <a:lstStyle/>
                    <a:p>
                      <a:pPr marL="0" marR="0" algn="justLow" rtl="1">
                        <a:lnSpc>
                          <a:spcPct val="150000"/>
                        </a:lnSpc>
                        <a:spcBef>
                          <a:spcPts val="0"/>
                        </a:spcBef>
                        <a:spcAft>
                          <a:spcPts val="0"/>
                        </a:spcAft>
                      </a:pPr>
                      <a:r>
                        <a:rPr lang="ar-EG" sz="2400" b="1">
                          <a:effectLst/>
                          <a:latin typeface="Times New Roman"/>
                          <a:ea typeface="Times New Roman"/>
                          <a:cs typeface="Arial"/>
                        </a:rPr>
                        <a:t>3</a:t>
                      </a:r>
                      <a:endParaRPr lang="en-US" sz="2000">
                        <a:effectLst/>
                        <a:latin typeface="Times New Roman"/>
                        <a:ea typeface="Times New Roman"/>
                        <a:cs typeface="Arial"/>
                      </a:endParaRPr>
                    </a:p>
                  </a:txBody>
                  <a:tcPr marL="68580" marR="68580" marT="0" marB="0">
                    <a:lnL>
                      <a:noFill/>
                    </a:lnL>
                    <a:lnR>
                      <a:noFill/>
                    </a:lnR>
                    <a:lnT>
                      <a:noFill/>
                    </a:lnT>
                    <a:lnB>
                      <a:noFill/>
                    </a:lnB>
                  </a:tcPr>
                </a:tc>
                <a:tc gridSpan="2">
                  <a:txBody>
                    <a:bodyPr/>
                    <a:lstStyle/>
                    <a:p>
                      <a:pPr marL="0" marR="0" algn="justLow" rtl="1">
                        <a:lnSpc>
                          <a:spcPct val="150000"/>
                        </a:lnSpc>
                        <a:spcBef>
                          <a:spcPts val="0"/>
                        </a:spcBef>
                        <a:spcAft>
                          <a:spcPts val="0"/>
                        </a:spcAft>
                      </a:pPr>
                      <a:r>
                        <a:rPr lang="ar-EG" sz="2400" b="1">
                          <a:effectLst/>
                          <a:latin typeface="Times New Roman"/>
                          <a:ea typeface="Times New Roman"/>
                          <a:cs typeface="Arial"/>
                        </a:rPr>
                        <a:t>غذاء ملكات بالطريقة الطبيعية 120 جرام × 10 جنية               </a:t>
                      </a:r>
                      <a:endParaRPr lang="en-US" sz="2000">
                        <a:effectLst/>
                        <a:latin typeface="Times New Roman"/>
                        <a:ea typeface="Times New Roman"/>
                        <a:cs typeface="Arial"/>
                      </a:endParaRPr>
                    </a:p>
                  </a:txBody>
                  <a:tcPr marL="68580" marR="68580" marT="0" marB="0">
                    <a:lnL>
                      <a:noFill/>
                    </a:lnL>
                    <a:lnR>
                      <a:noFill/>
                    </a:lnR>
                    <a:lnT>
                      <a:noFill/>
                    </a:lnT>
                    <a:lnB>
                      <a:noFill/>
                    </a:lnB>
                  </a:tcPr>
                </a:tc>
                <a:tc hMerge="1">
                  <a:txBody>
                    <a:bodyPr/>
                    <a:lstStyle/>
                    <a:p>
                      <a:endParaRPr lang="en-US"/>
                    </a:p>
                  </a:txBody>
                  <a:tcPr/>
                </a:tc>
                <a:tc>
                  <a:txBody>
                    <a:bodyPr/>
                    <a:lstStyle/>
                    <a:p>
                      <a:pPr marL="0" marR="0" algn="justLow" rtl="1">
                        <a:lnSpc>
                          <a:spcPct val="150000"/>
                        </a:lnSpc>
                        <a:spcBef>
                          <a:spcPts val="0"/>
                        </a:spcBef>
                        <a:spcAft>
                          <a:spcPts val="0"/>
                        </a:spcAft>
                      </a:pPr>
                      <a:r>
                        <a:rPr lang="ar-EG" sz="2400" b="1">
                          <a:effectLst/>
                          <a:latin typeface="Times New Roman"/>
                          <a:ea typeface="Times New Roman"/>
                          <a:cs typeface="Arial"/>
                        </a:rPr>
                        <a:t>1200       "</a:t>
                      </a:r>
                      <a:endParaRPr lang="en-US" sz="2000">
                        <a:effectLst/>
                        <a:latin typeface="Times New Roman"/>
                        <a:ea typeface="Times New Roman"/>
                        <a:cs typeface="Arial"/>
                      </a:endParaRPr>
                    </a:p>
                  </a:txBody>
                  <a:tcPr marL="68580" marR="68580" marT="0" marB="0">
                    <a:lnL>
                      <a:noFill/>
                    </a:lnL>
                    <a:lnR>
                      <a:noFill/>
                    </a:lnR>
                    <a:lnT>
                      <a:noFill/>
                    </a:lnT>
                    <a:lnB>
                      <a:noFill/>
                    </a:lnB>
                  </a:tcPr>
                </a:tc>
                <a:extLst>
                  <a:ext uri="{0D108BD9-81ED-4DB2-BD59-A6C34878D82A}">
                    <a16:rowId xmlns:a16="http://schemas.microsoft.com/office/drawing/2014/main" xmlns="" val="10003"/>
                  </a:ext>
                </a:extLst>
              </a:tr>
              <a:tr h="520737">
                <a:tc>
                  <a:txBody>
                    <a:bodyPr/>
                    <a:lstStyle/>
                    <a:p>
                      <a:pPr marL="0" marR="0" algn="justLow" rtl="1">
                        <a:lnSpc>
                          <a:spcPct val="150000"/>
                        </a:lnSpc>
                        <a:spcBef>
                          <a:spcPts val="0"/>
                        </a:spcBef>
                        <a:spcAft>
                          <a:spcPts val="0"/>
                        </a:spcAft>
                      </a:pPr>
                      <a:r>
                        <a:rPr lang="ar-EG" sz="2400" b="1">
                          <a:effectLst/>
                          <a:latin typeface="Times New Roman"/>
                          <a:ea typeface="Times New Roman"/>
                          <a:cs typeface="Arial"/>
                        </a:rPr>
                        <a:t>4</a:t>
                      </a:r>
                      <a:endParaRPr lang="en-US" sz="2000">
                        <a:effectLst/>
                        <a:latin typeface="Times New Roman"/>
                        <a:ea typeface="Times New Roman"/>
                        <a:cs typeface="Arial"/>
                      </a:endParaRPr>
                    </a:p>
                  </a:txBody>
                  <a:tcPr marL="68580" marR="68580" marT="0" marB="0">
                    <a:lnL>
                      <a:noFill/>
                    </a:lnL>
                    <a:lnR>
                      <a:noFill/>
                    </a:lnR>
                    <a:lnT>
                      <a:noFill/>
                    </a:lnT>
                    <a:lnB>
                      <a:noFill/>
                    </a:lnB>
                  </a:tcPr>
                </a:tc>
                <a:tc gridSpan="2">
                  <a:txBody>
                    <a:bodyPr/>
                    <a:lstStyle/>
                    <a:p>
                      <a:pPr marL="0" marR="0" algn="justLow" rtl="1">
                        <a:lnSpc>
                          <a:spcPct val="150000"/>
                        </a:lnSpc>
                        <a:spcBef>
                          <a:spcPts val="0"/>
                        </a:spcBef>
                        <a:spcAft>
                          <a:spcPts val="0"/>
                        </a:spcAft>
                      </a:pPr>
                      <a:r>
                        <a:rPr lang="ar-EG" sz="2400" b="1">
                          <a:effectLst/>
                          <a:latin typeface="Times New Roman"/>
                          <a:ea typeface="Times New Roman"/>
                          <a:cs typeface="Arial"/>
                        </a:rPr>
                        <a:t>ملكات عذارى 500 ملكة    × 5   جنية                        </a:t>
                      </a:r>
                      <a:endParaRPr lang="en-US" sz="2000">
                        <a:effectLst/>
                        <a:latin typeface="Times New Roman"/>
                        <a:ea typeface="Times New Roman"/>
                        <a:cs typeface="Arial"/>
                      </a:endParaRPr>
                    </a:p>
                  </a:txBody>
                  <a:tcPr marL="68580" marR="68580" marT="0" marB="0">
                    <a:lnL>
                      <a:noFill/>
                    </a:lnL>
                    <a:lnR>
                      <a:noFill/>
                    </a:lnR>
                    <a:lnT>
                      <a:noFill/>
                    </a:lnT>
                    <a:lnB>
                      <a:noFill/>
                    </a:lnB>
                  </a:tcPr>
                </a:tc>
                <a:tc hMerge="1">
                  <a:txBody>
                    <a:bodyPr/>
                    <a:lstStyle/>
                    <a:p>
                      <a:endParaRPr lang="en-US"/>
                    </a:p>
                  </a:txBody>
                  <a:tcPr/>
                </a:tc>
                <a:tc>
                  <a:txBody>
                    <a:bodyPr/>
                    <a:lstStyle/>
                    <a:p>
                      <a:pPr marL="0" marR="0" algn="justLow" rtl="1">
                        <a:lnSpc>
                          <a:spcPct val="150000"/>
                        </a:lnSpc>
                        <a:spcBef>
                          <a:spcPts val="0"/>
                        </a:spcBef>
                        <a:spcAft>
                          <a:spcPts val="0"/>
                        </a:spcAft>
                      </a:pPr>
                      <a:r>
                        <a:rPr lang="ar-EG" sz="2400" b="1">
                          <a:effectLst/>
                          <a:latin typeface="Times New Roman"/>
                          <a:ea typeface="Times New Roman"/>
                          <a:cs typeface="Arial"/>
                        </a:rPr>
                        <a:t>2500       "</a:t>
                      </a:r>
                      <a:endParaRPr lang="en-US" sz="2000">
                        <a:effectLst/>
                        <a:latin typeface="Times New Roman"/>
                        <a:ea typeface="Times New Roman"/>
                        <a:cs typeface="Arial"/>
                      </a:endParaRPr>
                    </a:p>
                  </a:txBody>
                  <a:tcPr marL="68580" marR="68580" marT="0" marB="0">
                    <a:lnL>
                      <a:noFill/>
                    </a:lnL>
                    <a:lnR>
                      <a:noFill/>
                    </a:lnR>
                    <a:lnT>
                      <a:noFill/>
                    </a:lnT>
                    <a:lnB>
                      <a:noFill/>
                    </a:lnB>
                  </a:tcPr>
                </a:tc>
                <a:extLst>
                  <a:ext uri="{0D108BD9-81ED-4DB2-BD59-A6C34878D82A}">
                    <a16:rowId xmlns:a16="http://schemas.microsoft.com/office/drawing/2014/main" xmlns="" val="10004"/>
                  </a:ext>
                </a:extLst>
              </a:tr>
              <a:tr h="520737">
                <a:tc>
                  <a:txBody>
                    <a:bodyPr/>
                    <a:lstStyle/>
                    <a:p>
                      <a:pPr marL="0" marR="0" algn="justLow" rtl="1">
                        <a:lnSpc>
                          <a:spcPct val="150000"/>
                        </a:lnSpc>
                        <a:spcBef>
                          <a:spcPts val="0"/>
                        </a:spcBef>
                        <a:spcAft>
                          <a:spcPts val="0"/>
                        </a:spcAft>
                      </a:pPr>
                      <a:r>
                        <a:rPr lang="ar-EG" sz="2400" b="1">
                          <a:effectLst/>
                          <a:latin typeface="Times New Roman"/>
                          <a:ea typeface="Times New Roman"/>
                          <a:cs typeface="Arial"/>
                        </a:rPr>
                        <a:t>5</a:t>
                      </a:r>
                      <a:endParaRPr lang="en-US" sz="2000">
                        <a:effectLst/>
                        <a:latin typeface="Times New Roman"/>
                        <a:ea typeface="Times New Roman"/>
                        <a:cs typeface="Arial"/>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gridSpan="2">
                  <a:txBody>
                    <a:bodyPr/>
                    <a:lstStyle/>
                    <a:p>
                      <a:pPr marL="0" marR="0" algn="justLow" rtl="1">
                        <a:lnSpc>
                          <a:spcPct val="150000"/>
                        </a:lnSpc>
                        <a:spcBef>
                          <a:spcPts val="0"/>
                        </a:spcBef>
                        <a:spcAft>
                          <a:spcPts val="0"/>
                        </a:spcAft>
                      </a:pPr>
                      <a:r>
                        <a:rPr lang="ar-EG" sz="2400" b="1" dirty="0">
                          <a:effectLst/>
                          <a:latin typeface="Times New Roman"/>
                          <a:ea typeface="Times New Roman"/>
                          <a:cs typeface="Arial"/>
                        </a:rPr>
                        <a:t>طرود  10 × 400   جنية                         </a:t>
                      </a:r>
                      <a:endParaRPr lang="en-US" sz="2000" dirty="0">
                        <a:effectLst/>
                        <a:latin typeface="Times New Roman"/>
                        <a:ea typeface="Times New Roman"/>
                        <a:cs typeface="Arial"/>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justLow" rtl="1">
                        <a:lnSpc>
                          <a:spcPct val="150000"/>
                        </a:lnSpc>
                        <a:spcBef>
                          <a:spcPts val="0"/>
                        </a:spcBef>
                        <a:spcAft>
                          <a:spcPts val="0"/>
                        </a:spcAft>
                      </a:pPr>
                      <a:r>
                        <a:rPr lang="ar-EG" sz="2400" b="1">
                          <a:effectLst/>
                          <a:latin typeface="Times New Roman"/>
                          <a:ea typeface="Times New Roman"/>
                          <a:cs typeface="Arial"/>
                        </a:rPr>
                        <a:t>4000       "</a:t>
                      </a:r>
                      <a:endParaRPr lang="en-US" sz="2000">
                        <a:effectLst/>
                        <a:latin typeface="Times New Roman"/>
                        <a:ea typeface="Times New Roman"/>
                        <a:cs typeface="Arial"/>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555453">
                <a:tc>
                  <a:txBody>
                    <a:bodyPr/>
                    <a:lstStyle/>
                    <a:p>
                      <a:pPr marL="0" marR="0" algn="justLow" rtl="1">
                        <a:lnSpc>
                          <a:spcPct val="150000"/>
                        </a:lnSpc>
                        <a:spcBef>
                          <a:spcPts val="0"/>
                        </a:spcBef>
                        <a:spcAft>
                          <a:spcPts val="0"/>
                        </a:spcAft>
                      </a:pPr>
                      <a:r>
                        <a:rPr lang="ar-EG" sz="2400" b="1">
                          <a:effectLst/>
                          <a:latin typeface="Times New Roman"/>
                          <a:ea typeface="Times New Roman"/>
                          <a:cs typeface="Arial"/>
                        </a:rPr>
                        <a:t> </a:t>
                      </a:r>
                      <a:endParaRPr lang="en-US" sz="2000">
                        <a:effectLst/>
                        <a:latin typeface="Times New Roman"/>
                        <a:ea typeface="Times New Roman"/>
                        <a:cs typeface="Arial"/>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marL="0" marR="0" algn="justLow" rtl="1">
                        <a:lnSpc>
                          <a:spcPct val="150000"/>
                        </a:lnSpc>
                        <a:spcBef>
                          <a:spcPts val="0"/>
                        </a:spcBef>
                        <a:spcAft>
                          <a:spcPts val="0"/>
                        </a:spcAft>
                      </a:pPr>
                      <a:r>
                        <a:rPr lang="ar-EG" sz="2400" b="1">
                          <a:effectLst/>
                          <a:latin typeface="Times New Roman"/>
                          <a:ea typeface="Times New Roman"/>
                          <a:cs typeface="Arial"/>
                        </a:rPr>
                        <a:t>اجمالى الايرادات خلال العام الثانى            </a:t>
                      </a:r>
                      <a:endParaRPr lang="en-US" sz="2000">
                        <a:effectLst/>
                        <a:latin typeface="Times New Roman"/>
                        <a:ea typeface="Times New Roman"/>
                        <a:cs typeface="Arial"/>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justLow" rtl="1">
                        <a:lnSpc>
                          <a:spcPct val="150000"/>
                        </a:lnSpc>
                        <a:spcBef>
                          <a:spcPts val="0"/>
                        </a:spcBef>
                        <a:spcAft>
                          <a:spcPts val="0"/>
                        </a:spcAft>
                      </a:pPr>
                      <a:r>
                        <a:rPr lang="ar-EG" sz="2800" b="1" dirty="0">
                          <a:effectLst/>
                          <a:latin typeface="Times New Roman"/>
                          <a:ea typeface="Times New Roman"/>
                          <a:cs typeface="Arial"/>
                        </a:rPr>
                        <a:t>140000  جنية</a:t>
                      </a:r>
                      <a:endParaRPr lang="en-US" sz="2000" dirty="0">
                        <a:effectLst/>
                        <a:latin typeface="Times New Roman"/>
                        <a:ea typeface="Times New Roman"/>
                        <a:cs typeface="Arial"/>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
        <p:nvSpPr>
          <p:cNvPr id="3" name="Rectangle 1"/>
          <p:cNvSpPr>
            <a:spLocks noChangeArrowheads="1"/>
          </p:cNvSpPr>
          <p:nvPr/>
        </p:nvSpPr>
        <p:spPr bwMode="auto">
          <a:xfrm>
            <a:off x="2202873" y="152400"/>
            <a:ext cx="67818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a:ln>
                  <a:noFill/>
                </a:ln>
                <a:solidFill>
                  <a:schemeClr val="tx1"/>
                </a:solidFill>
                <a:effectLst/>
                <a:latin typeface="Tahoma" pitchFamily="34" charset="0"/>
                <a:ea typeface="Times New Roman" pitchFamily="18" charset="0"/>
                <a:cs typeface="Tahoma" pitchFamily="34" charset="0"/>
              </a:rPr>
              <a:t>ثانيا : الايرادات</a:t>
            </a:r>
            <a:endParaRPr kumimoji="0" lang="en-US" sz="1050" b="0" i="0" u="none" strike="noStrike" cap="none" normalizeH="0" baseline="0" dirty="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a:ln>
                  <a:noFill/>
                </a:ln>
                <a:solidFill>
                  <a:schemeClr val="tx1"/>
                </a:solidFill>
                <a:effectLst/>
                <a:latin typeface="Tahoma" pitchFamily="34" charset="0"/>
                <a:ea typeface="Times New Roman" pitchFamily="18" charset="0"/>
                <a:cs typeface="Tahoma" pitchFamily="34" charset="0"/>
              </a:rPr>
              <a:t>صافى الربح فى العام الثانى =</a:t>
            </a:r>
            <a:endParaRPr kumimoji="0" lang="en-US" sz="1050" b="0" i="0" u="none" strike="noStrike" cap="none" normalizeH="0" baseline="0" dirty="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EG" b="1" i="0" u="none" strike="noStrike" cap="none" normalizeH="0" baseline="0" dirty="0">
                <a:ln>
                  <a:noFill/>
                </a:ln>
                <a:solidFill>
                  <a:schemeClr val="tx1"/>
                </a:solidFill>
                <a:effectLst/>
                <a:latin typeface="Arial" pitchFamily="34" charset="0"/>
                <a:ea typeface="Times New Roman" pitchFamily="18" charset="0"/>
                <a:cs typeface="Arial" pitchFamily="34" charset="0"/>
              </a:rPr>
              <a:t>          الايرادات – المصروفات = 140000 – 27066 = </a:t>
            </a:r>
            <a:r>
              <a:rPr kumimoji="0" lang="ar-SA" sz="2000" b="1" i="0" u="none" strike="noStrike" cap="none" normalizeH="0" baseline="0" dirty="0">
                <a:ln>
                  <a:noFill/>
                </a:ln>
                <a:solidFill>
                  <a:schemeClr val="tx1"/>
                </a:solidFill>
                <a:effectLst/>
                <a:latin typeface="Tahoma" pitchFamily="34" charset="0"/>
                <a:ea typeface="Times New Roman" pitchFamily="18" charset="0"/>
                <a:cs typeface="Tahoma" pitchFamily="34" charset="0"/>
              </a:rPr>
              <a:t>112934 جنية</a:t>
            </a:r>
            <a:endParaRPr kumimoji="0" lang="ar-SA" sz="24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649569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20100771"/>
              </p:ext>
            </p:extLst>
          </p:nvPr>
        </p:nvGraphicFramePr>
        <p:xfrm>
          <a:off x="304800" y="1143000"/>
          <a:ext cx="8440674" cy="5120640"/>
        </p:xfrm>
        <a:graphic>
          <a:graphicData uri="http://schemas.openxmlformats.org/drawingml/2006/table">
            <a:tbl>
              <a:tblPr rtl="1" firstRow="1" firstCol="1" bandRow="1"/>
              <a:tblGrid>
                <a:gridCol w="436531">
                  <a:extLst>
                    <a:ext uri="{9D8B030D-6E8A-4147-A177-3AD203B41FA5}">
                      <a16:colId xmlns:a16="http://schemas.microsoft.com/office/drawing/2014/main" xmlns="" val="20000"/>
                    </a:ext>
                  </a:extLst>
                </a:gridCol>
                <a:gridCol w="5820077">
                  <a:extLst>
                    <a:ext uri="{9D8B030D-6E8A-4147-A177-3AD203B41FA5}">
                      <a16:colId xmlns:a16="http://schemas.microsoft.com/office/drawing/2014/main" xmlns="" val="20001"/>
                    </a:ext>
                  </a:extLst>
                </a:gridCol>
                <a:gridCol w="233287">
                  <a:extLst>
                    <a:ext uri="{9D8B030D-6E8A-4147-A177-3AD203B41FA5}">
                      <a16:colId xmlns:a16="http://schemas.microsoft.com/office/drawing/2014/main" xmlns="" val="20002"/>
                    </a:ext>
                  </a:extLst>
                </a:gridCol>
                <a:gridCol w="1950779">
                  <a:extLst>
                    <a:ext uri="{9D8B030D-6E8A-4147-A177-3AD203B41FA5}">
                      <a16:colId xmlns:a16="http://schemas.microsoft.com/office/drawing/2014/main" xmlns="" val="20003"/>
                    </a:ext>
                  </a:extLst>
                </a:gridCol>
              </a:tblGrid>
              <a:tr h="437991">
                <a:tc>
                  <a:txBody>
                    <a:bodyPr/>
                    <a:lstStyle/>
                    <a:p>
                      <a:pPr marL="0" marR="0" algn="justLow" rtl="1">
                        <a:lnSpc>
                          <a:spcPct val="150000"/>
                        </a:lnSpc>
                        <a:spcBef>
                          <a:spcPts val="0"/>
                        </a:spcBef>
                        <a:spcAft>
                          <a:spcPts val="0"/>
                        </a:spcAft>
                      </a:pPr>
                      <a:r>
                        <a:rPr lang="ar-EG" sz="2400" b="1" dirty="0">
                          <a:effectLst/>
                          <a:latin typeface="Times New Roman"/>
                          <a:ea typeface="Times New Roman"/>
                          <a:cs typeface="Arial"/>
                        </a:rPr>
                        <a:t>م</a:t>
                      </a:r>
                      <a:endParaRPr lang="en-US" sz="1800" dirty="0">
                        <a:effectLst/>
                        <a:latin typeface="Times New Roman"/>
                        <a:ea typeface="Times New Roman"/>
                        <a:cs typeface="Arial"/>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justLow" rtl="1">
                        <a:lnSpc>
                          <a:spcPct val="150000"/>
                        </a:lnSpc>
                        <a:spcBef>
                          <a:spcPts val="0"/>
                        </a:spcBef>
                        <a:spcAft>
                          <a:spcPts val="0"/>
                        </a:spcAft>
                      </a:pPr>
                      <a:r>
                        <a:rPr lang="ar-SA" sz="2400" b="1" dirty="0">
                          <a:effectLst/>
                          <a:latin typeface="Times New Roman"/>
                          <a:ea typeface="Times New Roman"/>
                          <a:cs typeface="Tahoma"/>
                        </a:rPr>
                        <a:t>المنتجات </a:t>
                      </a:r>
                      <a:endParaRPr lang="en-US" sz="1800" dirty="0">
                        <a:effectLst/>
                        <a:latin typeface="Times New Roman"/>
                        <a:ea typeface="Times New Roman"/>
                        <a:cs typeface="Arial"/>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marL="0" marR="0" algn="ctr" rtl="1">
                        <a:lnSpc>
                          <a:spcPct val="150000"/>
                        </a:lnSpc>
                        <a:spcBef>
                          <a:spcPts val="0"/>
                        </a:spcBef>
                        <a:spcAft>
                          <a:spcPts val="0"/>
                        </a:spcAft>
                      </a:pPr>
                      <a:r>
                        <a:rPr lang="ar-EG" sz="2400" b="1" dirty="0">
                          <a:effectLst/>
                          <a:latin typeface="Times New Roman"/>
                          <a:ea typeface="Times New Roman"/>
                          <a:cs typeface="Arial"/>
                        </a:rPr>
                        <a:t>السعر</a:t>
                      </a:r>
                      <a:endParaRPr lang="en-US" sz="1800" dirty="0">
                        <a:effectLst/>
                        <a:latin typeface="Times New Roman"/>
                        <a:ea typeface="Times New Roman"/>
                        <a:cs typeface="Arial"/>
                      </a:endParaRPr>
                    </a:p>
                  </a:txBody>
                  <a:tcPr marL="68580" marR="68580" marT="0" marB="0">
                    <a:lnL>
                      <a:noFill/>
                    </a:lnL>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10000"/>
                  </a:ext>
                </a:extLst>
              </a:tr>
              <a:tr h="0">
                <a:tc>
                  <a:txBody>
                    <a:bodyPr/>
                    <a:lstStyle/>
                    <a:p>
                      <a:pPr marL="0" marR="0" algn="justLow" rtl="1">
                        <a:lnSpc>
                          <a:spcPct val="150000"/>
                        </a:lnSpc>
                        <a:spcBef>
                          <a:spcPts val="0"/>
                        </a:spcBef>
                        <a:spcAft>
                          <a:spcPts val="0"/>
                        </a:spcAft>
                      </a:pPr>
                      <a:r>
                        <a:rPr lang="ar-EG" sz="2000" b="1">
                          <a:effectLst/>
                          <a:latin typeface="Times New Roman"/>
                          <a:ea typeface="Times New Roman"/>
                          <a:cs typeface="Arial"/>
                        </a:rPr>
                        <a:t>1</a:t>
                      </a:r>
                      <a:endParaRPr lang="en-US" sz="1800">
                        <a:effectLst/>
                        <a:latin typeface="Times New Roman"/>
                        <a:ea typeface="Times New Roman"/>
                        <a:cs typeface="Arial"/>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gridSpan="2">
                  <a:txBody>
                    <a:bodyPr/>
                    <a:lstStyle/>
                    <a:p>
                      <a:pPr marL="0" marR="0" algn="justLow" rtl="1">
                        <a:lnSpc>
                          <a:spcPct val="150000"/>
                        </a:lnSpc>
                        <a:spcBef>
                          <a:spcPts val="0"/>
                        </a:spcBef>
                        <a:spcAft>
                          <a:spcPts val="0"/>
                        </a:spcAft>
                      </a:pPr>
                      <a:r>
                        <a:rPr lang="ar-EG" sz="2000" b="1" dirty="0">
                          <a:effectLst/>
                          <a:latin typeface="Times New Roman"/>
                          <a:ea typeface="Times New Roman"/>
                          <a:cs typeface="Arial"/>
                        </a:rPr>
                        <a:t>سكر للتغذية عند الضرورة   1200 كجم × 9 جنية</a:t>
                      </a:r>
                      <a:endParaRPr lang="en-US" sz="1800" dirty="0">
                        <a:effectLst/>
                        <a:latin typeface="Times New Roman"/>
                        <a:ea typeface="Times New Roman"/>
                        <a:cs typeface="Arial"/>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marL="0" marR="0" algn="r" rtl="1">
                        <a:lnSpc>
                          <a:spcPct val="150000"/>
                        </a:lnSpc>
                        <a:spcBef>
                          <a:spcPts val="0"/>
                        </a:spcBef>
                        <a:spcAft>
                          <a:spcPts val="0"/>
                        </a:spcAft>
                      </a:pPr>
                      <a:r>
                        <a:rPr lang="ar-EG" sz="2000" b="1" dirty="0">
                          <a:effectLst/>
                          <a:latin typeface="Times New Roman"/>
                          <a:ea typeface="Times New Roman"/>
                          <a:cs typeface="Arial"/>
                        </a:rPr>
                        <a:t>10800    جنية</a:t>
                      </a:r>
                      <a:endParaRPr lang="en-US" sz="1800" dirty="0">
                        <a:effectLst/>
                        <a:latin typeface="Times New Roman"/>
                        <a:ea typeface="Times New Roman"/>
                        <a:cs typeface="Arial"/>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1"/>
                  </a:ext>
                </a:extLst>
              </a:tr>
              <a:tr h="0">
                <a:tc>
                  <a:txBody>
                    <a:bodyPr/>
                    <a:lstStyle/>
                    <a:p>
                      <a:pPr marL="0" marR="0" algn="justLow" rtl="1">
                        <a:lnSpc>
                          <a:spcPct val="150000"/>
                        </a:lnSpc>
                        <a:spcBef>
                          <a:spcPts val="0"/>
                        </a:spcBef>
                        <a:spcAft>
                          <a:spcPts val="0"/>
                        </a:spcAft>
                      </a:pPr>
                      <a:r>
                        <a:rPr lang="ar-EG" sz="2000" b="1">
                          <a:effectLst/>
                          <a:latin typeface="Times New Roman"/>
                          <a:ea typeface="Times New Roman"/>
                          <a:cs typeface="Arial"/>
                        </a:rPr>
                        <a:t>2</a:t>
                      </a:r>
                      <a:endParaRPr lang="en-US" sz="1800">
                        <a:effectLst/>
                        <a:latin typeface="Times New Roman"/>
                        <a:ea typeface="Times New Roman"/>
                        <a:cs typeface="Arial"/>
                      </a:endParaRPr>
                    </a:p>
                  </a:txBody>
                  <a:tcPr marL="68580" marR="68580" marT="0" marB="0">
                    <a:lnL>
                      <a:noFill/>
                    </a:lnL>
                    <a:lnR>
                      <a:noFill/>
                    </a:lnR>
                    <a:lnT>
                      <a:noFill/>
                    </a:lnT>
                    <a:lnB>
                      <a:noFill/>
                    </a:lnB>
                  </a:tcPr>
                </a:tc>
                <a:tc gridSpan="2">
                  <a:txBody>
                    <a:bodyPr/>
                    <a:lstStyle/>
                    <a:p>
                      <a:pPr marL="0" marR="0" algn="justLow" rtl="1">
                        <a:lnSpc>
                          <a:spcPct val="150000"/>
                        </a:lnSpc>
                        <a:spcBef>
                          <a:spcPts val="0"/>
                        </a:spcBef>
                        <a:spcAft>
                          <a:spcPts val="0"/>
                        </a:spcAft>
                      </a:pPr>
                      <a:r>
                        <a:rPr lang="ar-EG" sz="2000" b="1">
                          <a:effectLst/>
                          <a:latin typeface="Times New Roman"/>
                          <a:ea typeface="Times New Roman"/>
                          <a:cs typeface="Arial"/>
                        </a:rPr>
                        <a:t>دقيق فول صويا منزوع الدهن 50 كيلو  × 5  جنية                    </a:t>
                      </a:r>
                      <a:endParaRPr lang="en-US" sz="1800">
                        <a:effectLst/>
                        <a:latin typeface="Times New Roman"/>
                        <a:ea typeface="Times New Roman"/>
                        <a:cs typeface="Arial"/>
                      </a:endParaRPr>
                    </a:p>
                  </a:txBody>
                  <a:tcPr marL="68580" marR="68580" marT="0" marB="0">
                    <a:lnL>
                      <a:noFill/>
                    </a:lnL>
                    <a:lnR>
                      <a:noFill/>
                    </a:lnR>
                    <a:lnT>
                      <a:noFill/>
                    </a:lnT>
                    <a:lnB>
                      <a:noFill/>
                    </a:lnB>
                  </a:tcPr>
                </a:tc>
                <a:tc hMerge="1">
                  <a:txBody>
                    <a:bodyPr/>
                    <a:lstStyle/>
                    <a:p>
                      <a:endParaRPr lang="en-US"/>
                    </a:p>
                  </a:txBody>
                  <a:tcPr/>
                </a:tc>
                <a:tc>
                  <a:txBody>
                    <a:bodyPr/>
                    <a:lstStyle/>
                    <a:p>
                      <a:pPr marL="0" marR="0" algn="r" rtl="1">
                        <a:lnSpc>
                          <a:spcPct val="150000"/>
                        </a:lnSpc>
                        <a:spcBef>
                          <a:spcPts val="0"/>
                        </a:spcBef>
                        <a:spcAft>
                          <a:spcPts val="0"/>
                        </a:spcAft>
                      </a:pPr>
                      <a:r>
                        <a:rPr lang="ar-EG" sz="2000" b="1">
                          <a:effectLst/>
                          <a:latin typeface="Times New Roman"/>
                          <a:ea typeface="Times New Roman"/>
                          <a:cs typeface="Arial"/>
                        </a:rPr>
                        <a:t>250          "</a:t>
                      </a:r>
                      <a:endParaRPr lang="en-US" sz="1800">
                        <a:effectLst/>
                        <a:latin typeface="Times New Roman"/>
                        <a:ea typeface="Times New Roman"/>
                        <a:cs typeface="Arial"/>
                      </a:endParaRPr>
                    </a:p>
                  </a:txBody>
                  <a:tcPr marL="68580" marR="68580" marT="0" marB="0">
                    <a:lnL>
                      <a:noFill/>
                    </a:lnL>
                    <a:lnR>
                      <a:noFill/>
                    </a:lnR>
                    <a:lnT>
                      <a:noFill/>
                    </a:lnT>
                    <a:lnB>
                      <a:noFill/>
                    </a:lnB>
                  </a:tcPr>
                </a:tc>
                <a:extLst>
                  <a:ext uri="{0D108BD9-81ED-4DB2-BD59-A6C34878D82A}">
                    <a16:rowId xmlns:a16="http://schemas.microsoft.com/office/drawing/2014/main" xmlns="" val="10002"/>
                  </a:ext>
                </a:extLst>
              </a:tr>
              <a:tr h="0">
                <a:tc>
                  <a:txBody>
                    <a:bodyPr/>
                    <a:lstStyle/>
                    <a:p>
                      <a:pPr marL="0" marR="0" algn="justLow" rtl="1">
                        <a:lnSpc>
                          <a:spcPct val="150000"/>
                        </a:lnSpc>
                        <a:spcBef>
                          <a:spcPts val="0"/>
                        </a:spcBef>
                        <a:spcAft>
                          <a:spcPts val="0"/>
                        </a:spcAft>
                      </a:pPr>
                      <a:r>
                        <a:rPr lang="ar-EG" sz="2000" b="1">
                          <a:effectLst/>
                          <a:latin typeface="Times New Roman"/>
                          <a:ea typeface="Times New Roman"/>
                          <a:cs typeface="Arial"/>
                        </a:rPr>
                        <a:t>3</a:t>
                      </a:r>
                      <a:endParaRPr lang="en-US" sz="1800">
                        <a:effectLst/>
                        <a:latin typeface="Times New Roman"/>
                        <a:ea typeface="Times New Roman"/>
                        <a:cs typeface="Arial"/>
                      </a:endParaRPr>
                    </a:p>
                  </a:txBody>
                  <a:tcPr marL="68580" marR="68580" marT="0" marB="0">
                    <a:lnL>
                      <a:noFill/>
                    </a:lnL>
                    <a:lnR>
                      <a:noFill/>
                    </a:lnR>
                    <a:lnT>
                      <a:noFill/>
                    </a:lnT>
                    <a:lnB>
                      <a:noFill/>
                    </a:lnB>
                  </a:tcPr>
                </a:tc>
                <a:tc gridSpan="2">
                  <a:txBody>
                    <a:bodyPr/>
                    <a:lstStyle/>
                    <a:p>
                      <a:pPr marL="0" marR="0" algn="justLow" rtl="1">
                        <a:lnSpc>
                          <a:spcPct val="150000"/>
                        </a:lnSpc>
                        <a:spcBef>
                          <a:spcPts val="0"/>
                        </a:spcBef>
                        <a:spcAft>
                          <a:spcPts val="0"/>
                        </a:spcAft>
                      </a:pPr>
                      <a:r>
                        <a:rPr lang="ar-EG" sz="2000" b="1" dirty="0">
                          <a:effectLst/>
                          <a:latin typeface="Times New Roman"/>
                          <a:ea typeface="Times New Roman"/>
                          <a:cs typeface="Arial"/>
                        </a:rPr>
                        <a:t>خميرة بيرة طبية                                                           </a:t>
                      </a:r>
                      <a:endParaRPr lang="en-US" sz="1800" dirty="0">
                        <a:effectLst/>
                        <a:latin typeface="Times New Roman"/>
                        <a:ea typeface="Times New Roman"/>
                        <a:cs typeface="Arial"/>
                      </a:endParaRPr>
                    </a:p>
                  </a:txBody>
                  <a:tcPr marL="68580" marR="68580" marT="0" marB="0">
                    <a:lnL>
                      <a:noFill/>
                    </a:lnL>
                    <a:lnR>
                      <a:noFill/>
                    </a:lnR>
                    <a:lnT>
                      <a:noFill/>
                    </a:lnT>
                    <a:lnB>
                      <a:noFill/>
                    </a:lnB>
                  </a:tcPr>
                </a:tc>
                <a:tc hMerge="1">
                  <a:txBody>
                    <a:bodyPr/>
                    <a:lstStyle/>
                    <a:p>
                      <a:endParaRPr lang="en-US"/>
                    </a:p>
                  </a:txBody>
                  <a:tcPr/>
                </a:tc>
                <a:tc>
                  <a:txBody>
                    <a:bodyPr/>
                    <a:lstStyle/>
                    <a:p>
                      <a:pPr marL="0" marR="0" algn="r" rtl="1">
                        <a:lnSpc>
                          <a:spcPct val="150000"/>
                        </a:lnSpc>
                        <a:spcBef>
                          <a:spcPts val="0"/>
                        </a:spcBef>
                        <a:spcAft>
                          <a:spcPts val="0"/>
                        </a:spcAft>
                      </a:pPr>
                      <a:r>
                        <a:rPr lang="ar-EG" sz="2000" b="1">
                          <a:effectLst/>
                          <a:latin typeface="Times New Roman"/>
                          <a:ea typeface="Times New Roman"/>
                          <a:cs typeface="Arial"/>
                        </a:rPr>
                        <a:t>200          "</a:t>
                      </a:r>
                      <a:endParaRPr lang="en-US" sz="1800">
                        <a:effectLst/>
                        <a:latin typeface="Times New Roman"/>
                        <a:ea typeface="Times New Roman"/>
                        <a:cs typeface="Arial"/>
                      </a:endParaRPr>
                    </a:p>
                  </a:txBody>
                  <a:tcPr marL="68580" marR="68580" marT="0" marB="0">
                    <a:lnL>
                      <a:noFill/>
                    </a:lnL>
                    <a:lnR>
                      <a:noFill/>
                    </a:lnR>
                    <a:lnT>
                      <a:noFill/>
                    </a:lnT>
                    <a:lnB>
                      <a:noFill/>
                    </a:lnB>
                  </a:tcPr>
                </a:tc>
                <a:extLst>
                  <a:ext uri="{0D108BD9-81ED-4DB2-BD59-A6C34878D82A}">
                    <a16:rowId xmlns:a16="http://schemas.microsoft.com/office/drawing/2014/main" xmlns="" val="10003"/>
                  </a:ext>
                </a:extLst>
              </a:tr>
              <a:tr h="0">
                <a:tc>
                  <a:txBody>
                    <a:bodyPr/>
                    <a:lstStyle/>
                    <a:p>
                      <a:pPr marL="0" marR="0" algn="justLow" rtl="1">
                        <a:lnSpc>
                          <a:spcPct val="150000"/>
                        </a:lnSpc>
                        <a:spcBef>
                          <a:spcPts val="0"/>
                        </a:spcBef>
                        <a:spcAft>
                          <a:spcPts val="0"/>
                        </a:spcAft>
                      </a:pPr>
                      <a:r>
                        <a:rPr lang="ar-EG" sz="2000" b="1">
                          <a:effectLst/>
                          <a:latin typeface="Times New Roman"/>
                          <a:ea typeface="Times New Roman"/>
                          <a:cs typeface="Arial"/>
                        </a:rPr>
                        <a:t>4</a:t>
                      </a:r>
                      <a:endParaRPr lang="en-US" sz="1800">
                        <a:effectLst/>
                        <a:latin typeface="Times New Roman"/>
                        <a:ea typeface="Times New Roman"/>
                        <a:cs typeface="Arial"/>
                      </a:endParaRPr>
                    </a:p>
                  </a:txBody>
                  <a:tcPr marL="68580" marR="68580" marT="0" marB="0">
                    <a:lnL>
                      <a:noFill/>
                    </a:lnL>
                    <a:lnR>
                      <a:noFill/>
                    </a:lnR>
                    <a:lnT>
                      <a:noFill/>
                    </a:lnT>
                    <a:lnB>
                      <a:noFill/>
                    </a:lnB>
                  </a:tcPr>
                </a:tc>
                <a:tc gridSpan="2">
                  <a:txBody>
                    <a:bodyPr/>
                    <a:lstStyle/>
                    <a:p>
                      <a:pPr marL="0" marR="0" algn="justLow" rtl="1">
                        <a:lnSpc>
                          <a:spcPct val="150000"/>
                        </a:lnSpc>
                        <a:spcBef>
                          <a:spcPts val="0"/>
                        </a:spcBef>
                        <a:spcAft>
                          <a:spcPts val="0"/>
                        </a:spcAft>
                      </a:pPr>
                      <a:r>
                        <a:rPr lang="ar-EG" sz="2000" b="1" dirty="0">
                          <a:effectLst/>
                          <a:latin typeface="Times New Roman"/>
                          <a:ea typeface="Times New Roman"/>
                          <a:cs typeface="Arial"/>
                        </a:rPr>
                        <a:t>عمالة موسمية اثناء الفرز ومكافحة الدبور </a:t>
                      </a:r>
                      <a:endParaRPr lang="en-US" sz="1800" dirty="0">
                        <a:effectLst/>
                        <a:latin typeface="Times New Roman"/>
                        <a:ea typeface="Times New Roman"/>
                        <a:cs typeface="Arial"/>
                      </a:endParaRPr>
                    </a:p>
                  </a:txBody>
                  <a:tcPr marL="68580" marR="68580" marT="0" marB="0">
                    <a:lnL>
                      <a:noFill/>
                    </a:lnL>
                    <a:lnR>
                      <a:noFill/>
                    </a:lnR>
                    <a:lnT>
                      <a:noFill/>
                    </a:lnT>
                    <a:lnB>
                      <a:noFill/>
                    </a:lnB>
                  </a:tcPr>
                </a:tc>
                <a:tc hMerge="1">
                  <a:txBody>
                    <a:bodyPr/>
                    <a:lstStyle/>
                    <a:p>
                      <a:endParaRPr lang="en-US"/>
                    </a:p>
                  </a:txBody>
                  <a:tcPr/>
                </a:tc>
                <a:tc>
                  <a:txBody>
                    <a:bodyPr/>
                    <a:lstStyle/>
                    <a:p>
                      <a:pPr marL="0" marR="0" algn="r" rtl="1">
                        <a:lnSpc>
                          <a:spcPct val="150000"/>
                        </a:lnSpc>
                        <a:spcBef>
                          <a:spcPts val="0"/>
                        </a:spcBef>
                        <a:spcAft>
                          <a:spcPts val="0"/>
                        </a:spcAft>
                      </a:pPr>
                      <a:r>
                        <a:rPr lang="ar-EG" sz="2000" b="1">
                          <a:effectLst/>
                          <a:latin typeface="Times New Roman"/>
                          <a:ea typeface="Times New Roman"/>
                          <a:cs typeface="Arial"/>
                        </a:rPr>
                        <a:t>1000        "</a:t>
                      </a:r>
                      <a:endParaRPr lang="en-US" sz="1800">
                        <a:effectLst/>
                        <a:latin typeface="Times New Roman"/>
                        <a:ea typeface="Times New Roman"/>
                        <a:cs typeface="Arial"/>
                      </a:endParaRPr>
                    </a:p>
                  </a:txBody>
                  <a:tcPr marL="68580" marR="68580" marT="0" marB="0">
                    <a:lnL>
                      <a:noFill/>
                    </a:lnL>
                    <a:lnR>
                      <a:noFill/>
                    </a:lnR>
                    <a:lnT>
                      <a:noFill/>
                    </a:lnT>
                    <a:lnB>
                      <a:noFill/>
                    </a:lnB>
                  </a:tcPr>
                </a:tc>
                <a:extLst>
                  <a:ext uri="{0D108BD9-81ED-4DB2-BD59-A6C34878D82A}">
                    <a16:rowId xmlns:a16="http://schemas.microsoft.com/office/drawing/2014/main" xmlns="" val="10004"/>
                  </a:ext>
                </a:extLst>
              </a:tr>
              <a:tr h="0">
                <a:tc>
                  <a:txBody>
                    <a:bodyPr/>
                    <a:lstStyle/>
                    <a:p>
                      <a:pPr marL="0" marR="0" algn="justLow" rtl="1">
                        <a:lnSpc>
                          <a:spcPct val="150000"/>
                        </a:lnSpc>
                        <a:spcBef>
                          <a:spcPts val="0"/>
                        </a:spcBef>
                        <a:spcAft>
                          <a:spcPts val="0"/>
                        </a:spcAft>
                      </a:pPr>
                      <a:r>
                        <a:rPr lang="ar-EG" sz="2000" b="1">
                          <a:effectLst/>
                          <a:latin typeface="Times New Roman"/>
                          <a:ea typeface="Times New Roman"/>
                          <a:cs typeface="Arial"/>
                        </a:rPr>
                        <a:t>5</a:t>
                      </a:r>
                      <a:endParaRPr lang="en-US" sz="1800">
                        <a:effectLst/>
                        <a:latin typeface="Times New Roman"/>
                        <a:ea typeface="Times New Roman"/>
                        <a:cs typeface="Arial"/>
                      </a:endParaRPr>
                    </a:p>
                  </a:txBody>
                  <a:tcPr marL="68580" marR="68580" marT="0" marB="0">
                    <a:lnL>
                      <a:noFill/>
                    </a:lnL>
                    <a:lnR>
                      <a:noFill/>
                    </a:lnR>
                    <a:lnT>
                      <a:noFill/>
                    </a:lnT>
                    <a:lnB>
                      <a:noFill/>
                    </a:lnB>
                  </a:tcPr>
                </a:tc>
                <a:tc gridSpan="2">
                  <a:txBody>
                    <a:bodyPr/>
                    <a:lstStyle/>
                    <a:p>
                      <a:pPr marL="0" marR="0" algn="justLow" rtl="1">
                        <a:lnSpc>
                          <a:spcPct val="150000"/>
                        </a:lnSpc>
                        <a:spcBef>
                          <a:spcPts val="0"/>
                        </a:spcBef>
                        <a:spcAft>
                          <a:spcPts val="0"/>
                        </a:spcAft>
                      </a:pPr>
                      <a:r>
                        <a:rPr lang="ar-EG" sz="2000" b="1">
                          <a:effectLst/>
                          <a:latin typeface="Times New Roman"/>
                          <a:ea typeface="Times New Roman"/>
                          <a:cs typeface="Arial"/>
                        </a:rPr>
                        <a:t>مكافحة امراض                                                             </a:t>
                      </a:r>
                      <a:endParaRPr lang="en-US" sz="1800">
                        <a:effectLst/>
                        <a:latin typeface="Times New Roman"/>
                        <a:ea typeface="Times New Roman"/>
                        <a:cs typeface="Arial"/>
                      </a:endParaRPr>
                    </a:p>
                  </a:txBody>
                  <a:tcPr marL="68580" marR="68580" marT="0" marB="0">
                    <a:lnL>
                      <a:noFill/>
                    </a:lnL>
                    <a:lnR>
                      <a:noFill/>
                    </a:lnR>
                    <a:lnT>
                      <a:noFill/>
                    </a:lnT>
                    <a:lnB>
                      <a:noFill/>
                    </a:lnB>
                  </a:tcPr>
                </a:tc>
                <a:tc hMerge="1">
                  <a:txBody>
                    <a:bodyPr/>
                    <a:lstStyle/>
                    <a:p>
                      <a:endParaRPr lang="en-US"/>
                    </a:p>
                  </a:txBody>
                  <a:tcPr/>
                </a:tc>
                <a:tc>
                  <a:txBody>
                    <a:bodyPr/>
                    <a:lstStyle/>
                    <a:p>
                      <a:pPr marL="0" marR="0" algn="r" rtl="1">
                        <a:lnSpc>
                          <a:spcPct val="150000"/>
                        </a:lnSpc>
                        <a:spcBef>
                          <a:spcPts val="0"/>
                        </a:spcBef>
                        <a:spcAft>
                          <a:spcPts val="0"/>
                        </a:spcAft>
                      </a:pPr>
                      <a:r>
                        <a:rPr lang="ar-EG" sz="2000" b="1">
                          <a:effectLst/>
                          <a:latin typeface="Times New Roman"/>
                          <a:ea typeface="Times New Roman"/>
                          <a:cs typeface="Arial"/>
                        </a:rPr>
                        <a:t>200          "</a:t>
                      </a:r>
                      <a:endParaRPr lang="en-US" sz="1800">
                        <a:effectLst/>
                        <a:latin typeface="Times New Roman"/>
                        <a:ea typeface="Times New Roman"/>
                        <a:cs typeface="Arial"/>
                      </a:endParaRPr>
                    </a:p>
                  </a:txBody>
                  <a:tcPr marL="68580" marR="68580" marT="0" marB="0">
                    <a:lnL>
                      <a:noFill/>
                    </a:lnL>
                    <a:lnR>
                      <a:noFill/>
                    </a:lnR>
                    <a:lnT>
                      <a:noFill/>
                    </a:lnT>
                    <a:lnB>
                      <a:noFill/>
                    </a:lnB>
                  </a:tcPr>
                </a:tc>
                <a:extLst>
                  <a:ext uri="{0D108BD9-81ED-4DB2-BD59-A6C34878D82A}">
                    <a16:rowId xmlns:a16="http://schemas.microsoft.com/office/drawing/2014/main" xmlns="" val="10005"/>
                  </a:ext>
                </a:extLst>
              </a:tr>
              <a:tr h="0">
                <a:tc>
                  <a:txBody>
                    <a:bodyPr/>
                    <a:lstStyle/>
                    <a:p>
                      <a:pPr marL="0" marR="0" algn="justLow" rtl="1">
                        <a:lnSpc>
                          <a:spcPct val="150000"/>
                        </a:lnSpc>
                        <a:spcBef>
                          <a:spcPts val="0"/>
                        </a:spcBef>
                        <a:spcAft>
                          <a:spcPts val="0"/>
                        </a:spcAft>
                      </a:pPr>
                      <a:r>
                        <a:rPr lang="ar-EG" sz="2000" b="1">
                          <a:effectLst/>
                          <a:latin typeface="Times New Roman"/>
                          <a:ea typeface="Times New Roman"/>
                          <a:cs typeface="Arial"/>
                        </a:rPr>
                        <a:t>6</a:t>
                      </a:r>
                      <a:endParaRPr lang="en-US" sz="1800">
                        <a:effectLst/>
                        <a:latin typeface="Times New Roman"/>
                        <a:ea typeface="Times New Roman"/>
                        <a:cs typeface="Arial"/>
                      </a:endParaRPr>
                    </a:p>
                  </a:txBody>
                  <a:tcPr marL="68580" marR="68580" marT="0" marB="0">
                    <a:lnL>
                      <a:noFill/>
                    </a:lnL>
                    <a:lnR>
                      <a:noFill/>
                    </a:lnR>
                    <a:lnT>
                      <a:noFill/>
                    </a:lnT>
                    <a:lnB>
                      <a:noFill/>
                    </a:lnB>
                  </a:tcPr>
                </a:tc>
                <a:tc gridSpan="2">
                  <a:txBody>
                    <a:bodyPr/>
                    <a:lstStyle/>
                    <a:p>
                      <a:pPr marL="0" marR="0" algn="justLow" rtl="1">
                        <a:lnSpc>
                          <a:spcPct val="150000"/>
                        </a:lnSpc>
                        <a:spcBef>
                          <a:spcPts val="0"/>
                        </a:spcBef>
                        <a:spcAft>
                          <a:spcPts val="0"/>
                        </a:spcAft>
                      </a:pPr>
                      <a:r>
                        <a:rPr lang="ar-EG" sz="2000" b="1">
                          <a:effectLst/>
                          <a:latin typeface="Times New Roman"/>
                          <a:ea typeface="Times New Roman"/>
                          <a:cs typeface="Arial"/>
                        </a:rPr>
                        <a:t>ايجار ارض فى السنة اقل من قيراط ارض                             </a:t>
                      </a:r>
                      <a:endParaRPr lang="en-US" sz="1800">
                        <a:effectLst/>
                        <a:latin typeface="Times New Roman"/>
                        <a:ea typeface="Times New Roman"/>
                        <a:cs typeface="Arial"/>
                      </a:endParaRPr>
                    </a:p>
                  </a:txBody>
                  <a:tcPr marL="68580" marR="68580" marT="0" marB="0">
                    <a:lnL>
                      <a:noFill/>
                    </a:lnL>
                    <a:lnR>
                      <a:noFill/>
                    </a:lnR>
                    <a:lnT>
                      <a:noFill/>
                    </a:lnT>
                    <a:lnB>
                      <a:noFill/>
                    </a:lnB>
                  </a:tcPr>
                </a:tc>
                <a:tc hMerge="1">
                  <a:txBody>
                    <a:bodyPr/>
                    <a:lstStyle/>
                    <a:p>
                      <a:endParaRPr lang="en-US"/>
                    </a:p>
                  </a:txBody>
                  <a:tcPr/>
                </a:tc>
                <a:tc>
                  <a:txBody>
                    <a:bodyPr/>
                    <a:lstStyle/>
                    <a:p>
                      <a:pPr marL="0" marR="0" algn="r" rtl="1">
                        <a:lnSpc>
                          <a:spcPct val="150000"/>
                        </a:lnSpc>
                        <a:spcBef>
                          <a:spcPts val="0"/>
                        </a:spcBef>
                        <a:spcAft>
                          <a:spcPts val="0"/>
                        </a:spcAft>
                      </a:pPr>
                      <a:r>
                        <a:rPr lang="ar-EG" sz="2000" b="1">
                          <a:effectLst/>
                          <a:latin typeface="Times New Roman"/>
                          <a:ea typeface="Times New Roman"/>
                          <a:cs typeface="Arial"/>
                        </a:rPr>
                        <a:t>500          "</a:t>
                      </a:r>
                      <a:endParaRPr lang="en-US" sz="1800">
                        <a:effectLst/>
                        <a:latin typeface="Times New Roman"/>
                        <a:ea typeface="Times New Roman"/>
                        <a:cs typeface="Arial"/>
                      </a:endParaRPr>
                    </a:p>
                  </a:txBody>
                  <a:tcPr marL="68580" marR="68580" marT="0" marB="0">
                    <a:lnL>
                      <a:noFill/>
                    </a:lnL>
                    <a:lnR>
                      <a:noFill/>
                    </a:lnR>
                    <a:lnT>
                      <a:noFill/>
                    </a:lnT>
                    <a:lnB>
                      <a:noFill/>
                    </a:lnB>
                  </a:tcPr>
                </a:tc>
                <a:extLst>
                  <a:ext uri="{0D108BD9-81ED-4DB2-BD59-A6C34878D82A}">
                    <a16:rowId xmlns:a16="http://schemas.microsoft.com/office/drawing/2014/main" xmlns="" val="10006"/>
                  </a:ext>
                </a:extLst>
              </a:tr>
              <a:tr h="0">
                <a:tc>
                  <a:txBody>
                    <a:bodyPr/>
                    <a:lstStyle/>
                    <a:p>
                      <a:pPr marL="0" marR="0" algn="justLow" rtl="1">
                        <a:lnSpc>
                          <a:spcPct val="150000"/>
                        </a:lnSpc>
                        <a:spcBef>
                          <a:spcPts val="0"/>
                        </a:spcBef>
                        <a:spcAft>
                          <a:spcPts val="0"/>
                        </a:spcAft>
                      </a:pPr>
                      <a:r>
                        <a:rPr lang="ar-EG" sz="2000" b="1">
                          <a:effectLst/>
                          <a:latin typeface="Times New Roman"/>
                          <a:ea typeface="Times New Roman"/>
                          <a:cs typeface="Arial"/>
                        </a:rPr>
                        <a:t>7</a:t>
                      </a:r>
                      <a:endParaRPr lang="en-US" sz="1800">
                        <a:effectLst/>
                        <a:latin typeface="Times New Roman"/>
                        <a:ea typeface="Times New Roman"/>
                        <a:cs typeface="Arial"/>
                      </a:endParaRPr>
                    </a:p>
                  </a:txBody>
                  <a:tcPr marL="68580" marR="68580" marT="0" marB="0">
                    <a:lnL>
                      <a:noFill/>
                    </a:lnL>
                    <a:lnR>
                      <a:noFill/>
                    </a:lnR>
                    <a:lnT>
                      <a:noFill/>
                    </a:lnT>
                    <a:lnB>
                      <a:noFill/>
                    </a:lnB>
                  </a:tcPr>
                </a:tc>
                <a:tc gridSpan="2">
                  <a:txBody>
                    <a:bodyPr/>
                    <a:lstStyle/>
                    <a:p>
                      <a:pPr marL="0" marR="0" algn="justLow" rtl="1">
                        <a:lnSpc>
                          <a:spcPct val="150000"/>
                        </a:lnSpc>
                        <a:spcBef>
                          <a:spcPts val="0"/>
                        </a:spcBef>
                        <a:spcAft>
                          <a:spcPts val="0"/>
                        </a:spcAft>
                      </a:pPr>
                      <a:r>
                        <a:rPr lang="ar-EG" sz="2000" b="1" dirty="0">
                          <a:effectLst/>
                          <a:latin typeface="Times New Roman"/>
                          <a:ea typeface="Times New Roman"/>
                          <a:cs typeface="Arial"/>
                        </a:rPr>
                        <a:t>اجمالى قسط الاستهلاك                                                   </a:t>
                      </a:r>
                      <a:endParaRPr lang="en-US" sz="1800" dirty="0">
                        <a:effectLst/>
                        <a:latin typeface="Times New Roman"/>
                        <a:ea typeface="Times New Roman"/>
                        <a:cs typeface="Arial"/>
                      </a:endParaRPr>
                    </a:p>
                  </a:txBody>
                  <a:tcPr marL="68580" marR="68580" marT="0" marB="0">
                    <a:lnL>
                      <a:noFill/>
                    </a:lnL>
                    <a:lnR>
                      <a:noFill/>
                    </a:lnR>
                    <a:lnT>
                      <a:noFill/>
                    </a:lnT>
                    <a:lnB>
                      <a:noFill/>
                    </a:lnB>
                  </a:tcPr>
                </a:tc>
                <a:tc hMerge="1">
                  <a:txBody>
                    <a:bodyPr/>
                    <a:lstStyle/>
                    <a:p>
                      <a:endParaRPr lang="en-US"/>
                    </a:p>
                  </a:txBody>
                  <a:tcPr/>
                </a:tc>
                <a:tc>
                  <a:txBody>
                    <a:bodyPr/>
                    <a:lstStyle/>
                    <a:p>
                      <a:pPr marL="0" marR="0" algn="r" rtl="1">
                        <a:lnSpc>
                          <a:spcPct val="150000"/>
                        </a:lnSpc>
                        <a:spcBef>
                          <a:spcPts val="0"/>
                        </a:spcBef>
                        <a:spcAft>
                          <a:spcPts val="0"/>
                        </a:spcAft>
                      </a:pPr>
                      <a:r>
                        <a:rPr lang="ar-EG" sz="2000" b="1">
                          <a:effectLst/>
                          <a:latin typeface="Times New Roman"/>
                          <a:ea typeface="Times New Roman"/>
                          <a:cs typeface="Arial"/>
                        </a:rPr>
                        <a:t>2847        "</a:t>
                      </a:r>
                      <a:endParaRPr lang="en-US" sz="1800">
                        <a:effectLst/>
                        <a:latin typeface="Times New Roman"/>
                        <a:ea typeface="Times New Roman"/>
                        <a:cs typeface="Arial"/>
                      </a:endParaRPr>
                    </a:p>
                  </a:txBody>
                  <a:tcPr marL="68580" marR="68580" marT="0" marB="0">
                    <a:lnL>
                      <a:noFill/>
                    </a:lnL>
                    <a:lnR>
                      <a:noFill/>
                    </a:lnR>
                    <a:lnT>
                      <a:noFill/>
                    </a:lnT>
                    <a:lnB>
                      <a:noFill/>
                    </a:lnB>
                  </a:tcPr>
                </a:tc>
                <a:extLst>
                  <a:ext uri="{0D108BD9-81ED-4DB2-BD59-A6C34878D82A}">
                    <a16:rowId xmlns:a16="http://schemas.microsoft.com/office/drawing/2014/main" xmlns="" val="10007"/>
                  </a:ext>
                </a:extLst>
              </a:tr>
              <a:tr h="0">
                <a:tc>
                  <a:txBody>
                    <a:bodyPr/>
                    <a:lstStyle/>
                    <a:p>
                      <a:pPr marL="0" marR="0" algn="justLow" rtl="1">
                        <a:lnSpc>
                          <a:spcPct val="150000"/>
                        </a:lnSpc>
                        <a:spcBef>
                          <a:spcPts val="0"/>
                        </a:spcBef>
                        <a:spcAft>
                          <a:spcPts val="0"/>
                        </a:spcAft>
                      </a:pPr>
                      <a:r>
                        <a:rPr lang="ar-EG" sz="2000" b="1">
                          <a:effectLst/>
                          <a:latin typeface="Times New Roman"/>
                          <a:ea typeface="Times New Roman"/>
                          <a:cs typeface="Arial"/>
                        </a:rPr>
                        <a:t>8</a:t>
                      </a:r>
                      <a:endParaRPr lang="en-US" sz="1800">
                        <a:effectLst/>
                        <a:latin typeface="Times New Roman"/>
                        <a:ea typeface="Times New Roman"/>
                        <a:cs typeface="Arial"/>
                      </a:endParaRPr>
                    </a:p>
                  </a:txBody>
                  <a:tcPr marL="68580" marR="68580" marT="0" marB="0">
                    <a:lnL>
                      <a:noFill/>
                    </a:lnL>
                    <a:lnR>
                      <a:noFill/>
                    </a:lnR>
                    <a:lnT>
                      <a:noFill/>
                    </a:lnT>
                    <a:lnB>
                      <a:noFill/>
                    </a:lnB>
                  </a:tcPr>
                </a:tc>
                <a:tc gridSpan="2">
                  <a:txBody>
                    <a:bodyPr/>
                    <a:lstStyle/>
                    <a:p>
                      <a:pPr marL="0" marR="0" algn="justLow" rtl="1">
                        <a:lnSpc>
                          <a:spcPct val="150000"/>
                        </a:lnSpc>
                        <a:spcBef>
                          <a:spcPts val="0"/>
                        </a:spcBef>
                        <a:spcAft>
                          <a:spcPts val="0"/>
                        </a:spcAft>
                      </a:pPr>
                      <a:r>
                        <a:rPr lang="ar-EG" sz="2000" b="1">
                          <a:effectLst/>
                          <a:latin typeface="Times New Roman"/>
                          <a:ea typeface="Times New Roman"/>
                          <a:cs typeface="Arial"/>
                        </a:rPr>
                        <a:t>سعر الفائدة لمبلغ راس المال 12%</a:t>
                      </a:r>
                      <a:endParaRPr lang="en-US" sz="1800">
                        <a:effectLst/>
                        <a:latin typeface="Times New Roman"/>
                        <a:ea typeface="Times New Roman"/>
                        <a:cs typeface="Arial"/>
                      </a:endParaRPr>
                    </a:p>
                  </a:txBody>
                  <a:tcPr marL="68580" marR="68580" marT="0" marB="0">
                    <a:lnL>
                      <a:noFill/>
                    </a:lnL>
                    <a:lnR>
                      <a:noFill/>
                    </a:lnR>
                    <a:lnT>
                      <a:noFill/>
                    </a:lnT>
                    <a:lnB>
                      <a:noFill/>
                    </a:lnB>
                  </a:tcPr>
                </a:tc>
                <a:tc hMerge="1">
                  <a:txBody>
                    <a:bodyPr/>
                    <a:lstStyle/>
                    <a:p>
                      <a:endParaRPr lang="en-US"/>
                    </a:p>
                  </a:txBody>
                  <a:tcPr/>
                </a:tc>
                <a:tc>
                  <a:txBody>
                    <a:bodyPr/>
                    <a:lstStyle/>
                    <a:p>
                      <a:pPr marL="0" marR="0" algn="r" rtl="1">
                        <a:lnSpc>
                          <a:spcPct val="150000"/>
                        </a:lnSpc>
                        <a:spcBef>
                          <a:spcPts val="0"/>
                        </a:spcBef>
                        <a:spcAft>
                          <a:spcPts val="0"/>
                        </a:spcAft>
                      </a:pPr>
                      <a:r>
                        <a:rPr lang="ar-EG" sz="2000" b="1">
                          <a:effectLst/>
                          <a:latin typeface="Times New Roman"/>
                          <a:ea typeface="Times New Roman"/>
                          <a:cs typeface="Arial"/>
                        </a:rPr>
                        <a:t>10097      "</a:t>
                      </a:r>
                      <a:endParaRPr lang="en-US" sz="1800">
                        <a:effectLst/>
                        <a:latin typeface="Times New Roman"/>
                        <a:ea typeface="Times New Roman"/>
                        <a:cs typeface="Arial"/>
                      </a:endParaRPr>
                    </a:p>
                  </a:txBody>
                  <a:tcPr marL="68580" marR="68580" marT="0" marB="0">
                    <a:lnL>
                      <a:noFill/>
                    </a:lnL>
                    <a:lnR>
                      <a:noFill/>
                    </a:lnR>
                    <a:lnT>
                      <a:noFill/>
                    </a:lnT>
                    <a:lnB>
                      <a:noFill/>
                    </a:lnB>
                  </a:tcPr>
                </a:tc>
                <a:extLst>
                  <a:ext uri="{0D108BD9-81ED-4DB2-BD59-A6C34878D82A}">
                    <a16:rowId xmlns:a16="http://schemas.microsoft.com/office/drawing/2014/main" xmlns="" val="10008"/>
                  </a:ext>
                </a:extLst>
              </a:tr>
              <a:tr h="0">
                <a:tc>
                  <a:txBody>
                    <a:bodyPr/>
                    <a:lstStyle/>
                    <a:p>
                      <a:pPr marL="0" marR="0" algn="justLow" rtl="1">
                        <a:lnSpc>
                          <a:spcPct val="150000"/>
                        </a:lnSpc>
                        <a:spcBef>
                          <a:spcPts val="0"/>
                        </a:spcBef>
                        <a:spcAft>
                          <a:spcPts val="0"/>
                        </a:spcAft>
                      </a:pPr>
                      <a:r>
                        <a:rPr lang="ar-EG" sz="2000" b="1">
                          <a:effectLst/>
                          <a:latin typeface="Times New Roman"/>
                          <a:ea typeface="Times New Roman"/>
                          <a:cs typeface="Arial"/>
                        </a:rPr>
                        <a:t>9</a:t>
                      </a:r>
                      <a:endParaRPr lang="en-US" sz="1800">
                        <a:effectLst/>
                        <a:latin typeface="Times New Roman"/>
                        <a:ea typeface="Times New Roman"/>
                        <a:cs typeface="Arial"/>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gridSpan="2">
                  <a:txBody>
                    <a:bodyPr/>
                    <a:lstStyle/>
                    <a:p>
                      <a:pPr marL="0" marR="0" algn="justLow" rtl="1">
                        <a:lnSpc>
                          <a:spcPct val="150000"/>
                        </a:lnSpc>
                        <a:spcBef>
                          <a:spcPts val="0"/>
                        </a:spcBef>
                        <a:spcAft>
                          <a:spcPts val="0"/>
                        </a:spcAft>
                      </a:pPr>
                      <a:r>
                        <a:rPr lang="ar-EG" sz="2000" b="1">
                          <a:effectLst/>
                          <a:latin typeface="Times New Roman"/>
                          <a:ea typeface="Times New Roman"/>
                          <a:cs typeface="Arial"/>
                        </a:rPr>
                        <a:t>سعر عبوات 1800 عبوة                                              </a:t>
                      </a:r>
                      <a:endParaRPr lang="en-US" sz="1800">
                        <a:effectLst/>
                        <a:latin typeface="Times New Roman"/>
                        <a:ea typeface="Times New Roman"/>
                        <a:cs typeface="Arial"/>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r" rtl="1">
                        <a:lnSpc>
                          <a:spcPct val="150000"/>
                        </a:lnSpc>
                        <a:spcBef>
                          <a:spcPts val="0"/>
                        </a:spcBef>
                        <a:spcAft>
                          <a:spcPts val="0"/>
                        </a:spcAft>
                      </a:pPr>
                      <a:r>
                        <a:rPr lang="ar-EG" sz="2000" b="1">
                          <a:effectLst/>
                          <a:latin typeface="Times New Roman"/>
                          <a:ea typeface="Times New Roman"/>
                          <a:cs typeface="Arial"/>
                        </a:rPr>
                        <a:t>3600        "</a:t>
                      </a:r>
                      <a:endParaRPr lang="en-US" sz="1800">
                        <a:effectLst/>
                        <a:latin typeface="Times New Roman"/>
                        <a:ea typeface="Times New Roman"/>
                        <a:cs typeface="Arial"/>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0">
                <a:tc>
                  <a:txBody>
                    <a:bodyPr/>
                    <a:lstStyle/>
                    <a:p>
                      <a:pPr marL="0" marR="0" algn="justLow" rtl="1">
                        <a:lnSpc>
                          <a:spcPct val="150000"/>
                        </a:lnSpc>
                        <a:spcBef>
                          <a:spcPts val="0"/>
                        </a:spcBef>
                        <a:spcAft>
                          <a:spcPts val="0"/>
                        </a:spcAft>
                      </a:pPr>
                      <a:r>
                        <a:rPr lang="ar-EG" sz="2000" b="1">
                          <a:effectLst/>
                          <a:latin typeface="Times New Roman"/>
                          <a:ea typeface="Times New Roman"/>
                          <a:cs typeface="Arial"/>
                        </a:rPr>
                        <a:t> </a:t>
                      </a:r>
                      <a:endParaRPr lang="en-US" sz="1800">
                        <a:effectLst/>
                        <a:latin typeface="Times New Roman"/>
                        <a:ea typeface="Times New Roman"/>
                        <a:cs typeface="Arial"/>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marL="0" marR="0" algn="justLow" rtl="1">
                        <a:lnSpc>
                          <a:spcPct val="150000"/>
                        </a:lnSpc>
                        <a:spcBef>
                          <a:spcPts val="0"/>
                        </a:spcBef>
                        <a:spcAft>
                          <a:spcPts val="0"/>
                        </a:spcAft>
                      </a:pPr>
                      <a:r>
                        <a:rPr lang="ar-EG" sz="2000" b="1">
                          <a:effectLst/>
                          <a:latin typeface="Times New Roman"/>
                          <a:ea typeface="Times New Roman"/>
                          <a:cs typeface="Arial"/>
                        </a:rPr>
                        <a:t>اجمالى المصروفات خلال العام الثالث        </a:t>
                      </a:r>
                      <a:endParaRPr lang="en-US" sz="1800">
                        <a:effectLst/>
                        <a:latin typeface="Times New Roman"/>
                        <a:ea typeface="Times New Roman"/>
                        <a:cs typeface="Arial"/>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r" rtl="1">
                        <a:lnSpc>
                          <a:spcPct val="150000"/>
                        </a:lnSpc>
                        <a:spcBef>
                          <a:spcPts val="0"/>
                        </a:spcBef>
                        <a:spcAft>
                          <a:spcPts val="0"/>
                        </a:spcAft>
                      </a:pPr>
                      <a:r>
                        <a:rPr lang="ar-EG" sz="2000" b="1" dirty="0">
                          <a:effectLst/>
                          <a:latin typeface="Times New Roman"/>
                          <a:ea typeface="Times New Roman"/>
                          <a:cs typeface="Arial"/>
                        </a:rPr>
                        <a:t>29494    جنية </a:t>
                      </a:r>
                      <a:endParaRPr lang="en-US" sz="1800" dirty="0">
                        <a:effectLst/>
                        <a:latin typeface="Times New Roman"/>
                        <a:ea typeface="Times New Roman"/>
                        <a:cs typeface="Arial"/>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bl>
          </a:graphicData>
        </a:graphic>
      </p:graphicFrame>
      <p:sp>
        <p:nvSpPr>
          <p:cNvPr id="3" name="Rectangle 1"/>
          <p:cNvSpPr>
            <a:spLocks noChangeArrowheads="1"/>
          </p:cNvSpPr>
          <p:nvPr/>
        </p:nvSpPr>
        <p:spPr bwMode="auto">
          <a:xfrm>
            <a:off x="2819400" y="91589"/>
            <a:ext cx="6019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2400" b="1" i="0" u="sng" strike="noStrike" cap="none" normalizeH="0" baseline="0" dirty="0">
                <a:ln>
                  <a:noFill/>
                </a:ln>
                <a:solidFill>
                  <a:schemeClr val="tx1"/>
                </a:solidFill>
                <a:effectLst/>
                <a:latin typeface="Tahoma" pitchFamily="34" charset="0"/>
                <a:ea typeface="Times New Roman" pitchFamily="18" charset="0"/>
                <a:cs typeface="Tahoma" pitchFamily="34" charset="0"/>
              </a:rPr>
              <a:t>السنة الثالثة: </a:t>
            </a:r>
            <a:endParaRPr kumimoji="0" lang="en-US" sz="11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SA" sz="2400" b="1" i="0" u="none" strike="noStrike" cap="none" normalizeH="0" baseline="0" dirty="0">
                <a:ln>
                  <a:noFill/>
                </a:ln>
                <a:solidFill>
                  <a:schemeClr val="tx1"/>
                </a:solidFill>
                <a:effectLst/>
                <a:latin typeface="Tahoma" pitchFamily="34" charset="0"/>
                <a:ea typeface="Times New Roman" pitchFamily="18" charset="0"/>
                <a:cs typeface="Tahoma" pitchFamily="34" charset="0"/>
              </a:rPr>
              <a:t>اولا : المصروفات (بنود التشغيل)</a:t>
            </a:r>
            <a:endParaRPr kumimoji="0" lang="en-US" sz="11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673113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 calcmode="lin" valueType="num">
                                      <p:cBhvr>
                                        <p:cTn id="17" dur="1000" fill="hold"/>
                                        <p:tgtEl>
                                          <p:spTgt spid="2"/>
                                        </p:tgtEl>
                                        <p:attrNameLst>
                                          <p:attrName>style.rotation</p:attrName>
                                        </p:attrNameLst>
                                      </p:cBhvr>
                                      <p:tavLst>
                                        <p:tav tm="0">
                                          <p:val>
                                            <p:fltVal val="90"/>
                                          </p:val>
                                        </p:tav>
                                        <p:tav tm="100000">
                                          <p:val>
                                            <p:fltVal val="0"/>
                                          </p:val>
                                        </p:tav>
                                      </p:tavLst>
                                    </p:anim>
                                    <p:animEffect transition="in" filter="fade">
                                      <p:cBhvr>
                                        <p:cTn id="1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98362054"/>
              </p:ext>
            </p:extLst>
          </p:nvPr>
        </p:nvGraphicFramePr>
        <p:xfrm>
          <a:off x="304800" y="1676401"/>
          <a:ext cx="8534401" cy="4023360"/>
        </p:xfrm>
        <a:graphic>
          <a:graphicData uri="http://schemas.openxmlformats.org/drawingml/2006/table">
            <a:tbl>
              <a:tblPr rtl="1" firstRow="1" firstCol="1" bandRow="1"/>
              <a:tblGrid>
                <a:gridCol w="495854">
                  <a:extLst>
                    <a:ext uri="{9D8B030D-6E8A-4147-A177-3AD203B41FA5}">
                      <a16:colId xmlns:a16="http://schemas.microsoft.com/office/drawing/2014/main" xmlns="" val="20000"/>
                    </a:ext>
                  </a:extLst>
                </a:gridCol>
                <a:gridCol w="5845349">
                  <a:extLst>
                    <a:ext uri="{9D8B030D-6E8A-4147-A177-3AD203B41FA5}">
                      <a16:colId xmlns:a16="http://schemas.microsoft.com/office/drawing/2014/main" xmlns="" val="20001"/>
                    </a:ext>
                  </a:extLst>
                </a:gridCol>
                <a:gridCol w="2193198">
                  <a:extLst>
                    <a:ext uri="{9D8B030D-6E8A-4147-A177-3AD203B41FA5}">
                      <a16:colId xmlns:a16="http://schemas.microsoft.com/office/drawing/2014/main" xmlns="" val="20002"/>
                    </a:ext>
                  </a:extLst>
                </a:gridCol>
              </a:tblGrid>
              <a:tr h="509875">
                <a:tc>
                  <a:txBody>
                    <a:bodyPr/>
                    <a:lstStyle/>
                    <a:p>
                      <a:pPr marL="0" marR="0" algn="justLow" rtl="1">
                        <a:lnSpc>
                          <a:spcPct val="150000"/>
                        </a:lnSpc>
                        <a:spcBef>
                          <a:spcPts val="0"/>
                        </a:spcBef>
                        <a:spcAft>
                          <a:spcPts val="0"/>
                        </a:spcAft>
                      </a:pPr>
                      <a:r>
                        <a:rPr lang="ar-EG" sz="2800" b="1" dirty="0">
                          <a:effectLst/>
                          <a:latin typeface="Times New Roman"/>
                          <a:ea typeface="Times New Roman"/>
                          <a:cs typeface="Arial"/>
                        </a:rPr>
                        <a:t>م</a:t>
                      </a:r>
                      <a:endParaRPr lang="en-US" sz="2000" dirty="0">
                        <a:effectLst/>
                        <a:latin typeface="Times New Roman"/>
                        <a:ea typeface="Times New Roman"/>
                        <a:cs typeface="Arial"/>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justLow" rtl="1">
                        <a:lnSpc>
                          <a:spcPct val="150000"/>
                        </a:lnSpc>
                        <a:spcBef>
                          <a:spcPts val="0"/>
                        </a:spcBef>
                        <a:spcAft>
                          <a:spcPts val="0"/>
                        </a:spcAft>
                      </a:pPr>
                      <a:r>
                        <a:rPr lang="ar-SA" sz="2800" b="1" dirty="0">
                          <a:effectLst/>
                          <a:latin typeface="Times New Roman"/>
                          <a:ea typeface="Times New Roman"/>
                          <a:cs typeface="Tahoma"/>
                        </a:rPr>
                        <a:t>المنتجات</a:t>
                      </a:r>
                      <a:r>
                        <a:rPr lang="ar-SA" sz="2800" b="1" dirty="0">
                          <a:effectLst/>
                          <a:latin typeface="Times New Roman"/>
                          <a:ea typeface="Times New Roman"/>
                          <a:cs typeface="Arial"/>
                        </a:rPr>
                        <a:t> </a:t>
                      </a:r>
                      <a:endParaRPr lang="en-US" sz="2000" dirty="0">
                        <a:effectLst/>
                        <a:latin typeface="Times New Roman"/>
                        <a:ea typeface="Times New Roman"/>
                        <a:cs typeface="Arial"/>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rtl="1">
                        <a:lnSpc>
                          <a:spcPct val="150000"/>
                        </a:lnSpc>
                        <a:spcBef>
                          <a:spcPts val="0"/>
                        </a:spcBef>
                        <a:spcAft>
                          <a:spcPts val="0"/>
                        </a:spcAft>
                      </a:pPr>
                      <a:r>
                        <a:rPr lang="ar-EG" sz="2800" b="1">
                          <a:effectLst/>
                          <a:latin typeface="Times New Roman"/>
                          <a:ea typeface="Times New Roman"/>
                          <a:cs typeface="Arial"/>
                        </a:rPr>
                        <a:t>السعر</a:t>
                      </a:r>
                      <a:endParaRPr lang="en-US" sz="2000">
                        <a:effectLst/>
                        <a:latin typeface="Times New Roman"/>
                        <a:ea typeface="Times New Roman"/>
                        <a:cs typeface="Arial"/>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478008">
                <a:tc>
                  <a:txBody>
                    <a:bodyPr/>
                    <a:lstStyle/>
                    <a:p>
                      <a:pPr marL="0" marR="0" algn="r" rtl="1">
                        <a:lnSpc>
                          <a:spcPct val="150000"/>
                        </a:lnSpc>
                        <a:spcBef>
                          <a:spcPts val="0"/>
                        </a:spcBef>
                        <a:spcAft>
                          <a:spcPts val="0"/>
                        </a:spcAft>
                      </a:pPr>
                      <a:r>
                        <a:rPr lang="ar-EG" sz="2400" b="1">
                          <a:effectLst/>
                          <a:latin typeface="Times New Roman"/>
                          <a:ea typeface="Times New Roman"/>
                          <a:cs typeface="Arial"/>
                        </a:rPr>
                        <a:t>1</a:t>
                      </a:r>
                      <a:endParaRPr lang="en-US" sz="2000">
                        <a:effectLst/>
                        <a:latin typeface="Times New Roman"/>
                        <a:ea typeface="Times New Roman"/>
                        <a:cs typeface="Arial"/>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marL="0" marR="0" algn="r" rtl="1">
                        <a:lnSpc>
                          <a:spcPct val="150000"/>
                        </a:lnSpc>
                        <a:spcBef>
                          <a:spcPts val="0"/>
                        </a:spcBef>
                        <a:spcAft>
                          <a:spcPts val="0"/>
                        </a:spcAft>
                      </a:pPr>
                      <a:r>
                        <a:rPr lang="ar-EG" sz="2400" b="1">
                          <a:effectLst/>
                          <a:latin typeface="Times New Roman"/>
                          <a:ea typeface="Times New Roman"/>
                          <a:cs typeface="Arial"/>
                        </a:rPr>
                        <a:t>عسل نحل 1800 كجم على 2-3 فرز الكيلو 80 جنية</a:t>
                      </a:r>
                      <a:endParaRPr lang="en-US" sz="2000">
                        <a:effectLst/>
                        <a:latin typeface="Times New Roman"/>
                        <a:ea typeface="Times New Roman"/>
                        <a:cs typeface="Arial"/>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marL="0" marR="0" algn="r" rtl="1">
                        <a:lnSpc>
                          <a:spcPct val="150000"/>
                        </a:lnSpc>
                        <a:spcBef>
                          <a:spcPts val="0"/>
                        </a:spcBef>
                        <a:spcAft>
                          <a:spcPts val="0"/>
                        </a:spcAft>
                      </a:pPr>
                      <a:r>
                        <a:rPr lang="ar-EG" sz="2400" b="1">
                          <a:effectLst/>
                          <a:latin typeface="Times New Roman"/>
                          <a:ea typeface="Times New Roman"/>
                          <a:cs typeface="Arial"/>
                        </a:rPr>
                        <a:t>144000    جنية </a:t>
                      </a:r>
                      <a:endParaRPr lang="en-US" sz="2000">
                        <a:effectLst/>
                        <a:latin typeface="Times New Roman"/>
                        <a:ea typeface="Times New Roman"/>
                        <a:cs typeface="Arial"/>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1"/>
                  </a:ext>
                </a:extLst>
              </a:tr>
              <a:tr h="478008">
                <a:tc>
                  <a:txBody>
                    <a:bodyPr/>
                    <a:lstStyle/>
                    <a:p>
                      <a:pPr marL="0" marR="0" algn="r" rtl="1">
                        <a:lnSpc>
                          <a:spcPct val="150000"/>
                        </a:lnSpc>
                        <a:spcBef>
                          <a:spcPts val="0"/>
                        </a:spcBef>
                        <a:spcAft>
                          <a:spcPts val="0"/>
                        </a:spcAft>
                      </a:pPr>
                      <a:r>
                        <a:rPr lang="ar-EG" sz="2400" b="1">
                          <a:effectLst/>
                          <a:latin typeface="Times New Roman"/>
                          <a:ea typeface="Times New Roman"/>
                          <a:cs typeface="Arial"/>
                        </a:rPr>
                        <a:t>2</a:t>
                      </a:r>
                      <a:endParaRPr lang="en-US" sz="2000">
                        <a:effectLst/>
                        <a:latin typeface="Times New Roman"/>
                        <a:ea typeface="Times New Roman"/>
                        <a:cs typeface="Arial"/>
                      </a:endParaRPr>
                    </a:p>
                  </a:txBody>
                  <a:tcPr marL="68580" marR="68580" marT="0" marB="0">
                    <a:lnL>
                      <a:noFill/>
                    </a:lnL>
                    <a:lnR>
                      <a:noFill/>
                    </a:lnR>
                    <a:lnT>
                      <a:noFill/>
                    </a:lnT>
                    <a:lnB>
                      <a:noFill/>
                    </a:lnB>
                  </a:tcPr>
                </a:tc>
                <a:tc>
                  <a:txBody>
                    <a:bodyPr/>
                    <a:lstStyle/>
                    <a:p>
                      <a:pPr marL="0" marR="0" algn="r" rtl="1">
                        <a:lnSpc>
                          <a:spcPct val="150000"/>
                        </a:lnSpc>
                        <a:spcBef>
                          <a:spcPts val="0"/>
                        </a:spcBef>
                        <a:spcAft>
                          <a:spcPts val="0"/>
                        </a:spcAft>
                      </a:pPr>
                      <a:r>
                        <a:rPr lang="ar-EG" sz="2400" b="1">
                          <a:effectLst/>
                          <a:latin typeface="Times New Roman"/>
                          <a:ea typeface="Times New Roman"/>
                          <a:cs typeface="Arial"/>
                        </a:rPr>
                        <a:t>شمع خام 10 كيلو سعر 30 جنية                                     </a:t>
                      </a:r>
                      <a:endParaRPr lang="en-US" sz="2000">
                        <a:effectLst/>
                        <a:latin typeface="Times New Roman"/>
                        <a:ea typeface="Times New Roman"/>
                        <a:cs typeface="Arial"/>
                      </a:endParaRPr>
                    </a:p>
                  </a:txBody>
                  <a:tcPr marL="68580" marR="68580" marT="0" marB="0">
                    <a:lnL>
                      <a:noFill/>
                    </a:lnL>
                    <a:lnR>
                      <a:noFill/>
                    </a:lnR>
                    <a:lnT>
                      <a:noFill/>
                    </a:lnT>
                    <a:lnB>
                      <a:noFill/>
                    </a:lnB>
                  </a:tcPr>
                </a:tc>
                <a:tc>
                  <a:txBody>
                    <a:bodyPr/>
                    <a:lstStyle/>
                    <a:p>
                      <a:pPr marL="0" marR="0" algn="r" rtl="1">
                        <a:lnSpc>
                          <a:spcPct val="150000"/>
                        </a:lnSpc>
                        <a:spcBef>
                          <a:spcPts val="0"/>
                        </a:spcBef>
                        <a:spcAft>
                          <a:spcPts val="0"/>
                        </a:spcAft>
                      </a:pPr>
                      <a:r>
                        <a:rPr lang="ar-EG" sz="2400" b="1" dirty="0">
                          <a:effectLst/>
                          <a:latin typeface="Times New Roman"/>
                          <a:ea typeface="Times New Roman"/>
                          <a:cs typeface="Arial"/>
                        </a:rPr>
                        <a:t>300            "</a:t>
                      </a:r>
                      <a:endParaRPr lang="en-US" sz="2000" dirty="0">
                        <a:effectLst/>
                        <a:latin typeface="Times New Roman"/>
                        <a:ea typeface="Times New Roman"/>
                        <a:cs typeface="Arial"/>
                      </a:endParaRPr>
                    </a:p>
                  </a:txBody>
                  <a:tcPr marL="68580" marR="68580" marT="0" marB="0">
                    <a:lnL>
                      <a:noFill/>
                    </a:lnL>
                    <a:lnR>
                      <a:noFill/>
                    </a:lnR>
                    <a:lnT>
                      <a:noFill/>
                    </a:lnT>
                    <a:lnB>
                      <a:noFill/>
                    </a:lnB>
                  </a:tcPr>
                </a:tc>
                <a:extLst>
                  <a:ext uri="{0D108BD9-81ED-4DB2-BD59-A6C34878D82A}">
                    <a16:rowId xmlns:a16="http://schemas.microsoft.com/office/drawing/2014/main" xmlns="" val="10002"/>
                  </a:ext>
                </a:extLst>
              </a:tr>
              <a:tr h="478008">
                <a:tc>
                  <a:txBody>
                    <a:bodyPr/>
                    <a:lstStyle/>
                    <a:p>
                      <a:pPr marL="0" marR="0" algn="r" rtl="1">
                        <a:lnSpc>
                          <a:spcPct val="150000"/>
                        </a:lnSpc>
                        <a:spcBef>
                          <a:spcPts val="0"/>
                        </a:spcBef>
                        <a:spcAft>
                          <a:spcPts val="0"/>
                        </a:spcAft>
                      </a:pPr>
                      <a:r>
                        <a:rPr lang="ar-EG" sz="2400" b="1">
                          <a:effectLst/>
                          <a:latin typeface="Times New Roman"/>
                          <a:ea typeface="Times New Roman"/>
                          <a:cs typeface="Arial"/>
                        </a:rPr>
                        <a:t>3</a:t>
                      </a:r>
                      <a:endParaRPr lang="en-US" sz="2000">
                        <a:effectLst/>
                        <a:latin typeface="Times New Roman"/>
                        <a:ea typeface="Times New Roman"/>
                        <a:cs typeface="Arial"/>
                      </a:endParaRPr>
                    </a:p>
                  </a:txBody>
                  <a:tcPr marL="68580" marR="68580" marT="0" marB="0">
                    <a:lnL>
                      <a:noFill/>
                    </a:lnL>
                    <a:lnR>
                      <a:noFill/>
                    </a:lnR>
                    <a:lnT>
                      <a:noFill/>
                    </a:lnT>
                    <a:lnB>
                      <a:noFill/>
                    </a:lnB>
                  </a:tcPr>
                </a:tc>
                <a:tc>
                  <a:txBody>
                    <a:bodyPr/>
                    <a:lstStyle/>
                    <a:p>
                      <a:pPr marL="0" marR="0" algn="r" rtl="1">
                        <a:lnSpc>
                          <a:spcPct val="150000"/>
                        </a:lnSpc>
                        <a:spcBef>
                          <a:spcPts val="0"/>
                        </a:spcBef>
                        <a:spcAft>
                          <a:spcPts val="0"/>
                        </a:spcAft>
                      </a:pPr>
                      <a:r>
                        <a:rPr lang="ar-EG" sz="2400" b="1">
                          <a:effectLst/>
                          <a:latin typeface="Times New Roman"/>
                          <a:ea typeface="Times New Roman"/>
                          <a:cs typeface="Arial"/>
                        </a:rPr>
                        <a:t>غذاء ملكات بالطريقة الطبيعية 150 جرام × 10 جنية               </a:t>
                      </a:r>
                      <a:endParaRPr lang="en-US" sz="2000">
                        <a:effectLst/>
                        <a:latin typeface="Times New Roman"/>
                        <a:ea typeface="Times New Roman"/>
                        <a:cs typeface="Arial"/>
                      </a:endParaRPr>
                    </a:p>
                  </a:txBody>
                  <a:tcPr marL="68580" marR="68580" marT="0" marB="0">
                    <a:lnL>
                      <a:noFill/>
                    </a:lnL>
                    <a:lnR>
                      <a:noFill/>
                    </a:lnR>
                    <a:lnT>
                      <a:noFill/>
                    </a:lnT>
                    <a:lnB>
                      <a:noFill/>
                    </a:lnB>
                  </a:tcPr>
                </a:tc>
                <a:tc>
                  <a:txBody>
                    <a:bodyPr/>
                    <a:lstStyle/>
                    <a:p>
                      <a:pPr marL="0" marR="0" algn="r" rtl="1">
                        <a:lnSpc>
                          <a:spcPct val="150000"/>
                        </a:lnSpc>
                        <a:spcBef>
                          <a:spcPts val="0"/>
                        </a:spcBef>
                        <a:spcAft>
                          <a:spcPts val="0"/>
                        </a:spcAft>
                      </a:pPr>
                      <a:r>
                        <a:rPr lang="ar-EG" sz="2400" b="1">
                          <a:effectLst/>
                          <a:latin typeface="Times New Roman"/>
                          <a:ea typeface="Times New Roman"/>
                          <a:cs typeface="Arial"/>
                        </a:rPr>
                        <a:t>1500          "</a:t>
                      </a:r>
                      <a:endParaRPr lang="en-US" sz="2000">
                        <a:effectLst/>
                        <a:latin typeface="Times New Roman"/>
                        <a:ea typeface="Times New Roman"/>
                        <a:cs typeface="Arial"/>
                      </a:endParaRPr>
                    </a:p>
                  </a:txBody>
                  <a:tcPr marL="68580" marR="68580" marT="0" marB="0">
                    <a:lnL>
                      <a:noFill/>
                    </a:lnL>
                    <a:lnR>
                      <a:noFill/>
                    </a:lnR>
                    <a:lnT>
                      <a:noFill/>
                    </a:lnT>
                    <a:lnB>
                      <a:noFill/>
                    </a:lnB>
                  </a:tcPr>
                </a:tc>
                <a:extLst>
                  <a:ext uri="{0D108BD9-81ED-4DB2-BD59-A6C34878D82A}">
                    <a16:rowId xmlns:a16="http://schemas.microsoft.com/office/drawing/2014/main" xmlns="" val="10003"/>
                  </a:ext>
                </a:extLst>
              </a:tr>
              <a:tr h="478008">
                <a:tc>
                  <a:txBody>
                    <a:bodyPr/>
                    <a:lstStyle/>
                    <a:p>
                      <a:pPr marL="0" marR="0" algn="r" rtl="1">
                        <a:lnSpc>
                          <a:spcPct val="150000"/>
                        </a:lnSpc>
                        <a:spcBef>
                          <a:spcPts val="0"/>
                        </a:spcBef>
                        <a:spcAft>
                          <a:spcPts val="0"/>
                        </a:spcAft>
                      </a:pPr>
                      <a:r>
                        <a:rPr lang="ar-EG" sz="2400" b="1">
                          <a:effectLst/>
                          <a:latin typeface="Times New Roman"/>
                          <a:ea typeface="Times New Roman"/>
                          <a:cs typeface="Arial"/>
                        </a:rPr>
                        <a:t>4</a:t>
                      </a:r>
                      <a:endParaRPr lang="en-US" sz="2000">
                        <a:effectLst/>
                        <a:latin typeface="Times New Roman"/>
                        <a:ea typeface="Times New Roman"/>
                        <a:cs typeface="Arial"/>
                      </a:endParaRPr>
                    </a:p>
                  </a:txBody>
                  <a:tcPr marL="68580" marR="68580" marT="0" marB="0">
                    <a:lnL>
                      <a:noFill/>
                    </a:lnL>
                    <a:lnR>
                      <a:noFill/>
                    </a:lnR>
                    <a:lnT>
                      <a:noFill/>
                    </a:lnT>
                    <a:lnB>
                      <a:noFill/>
                    </a:lnB>
                  </a:tcPr>
                </a:tc>
                <a:tc>
                  <a:txBody>
                    <a:bodyPr/>
                    <a:lstStyle/>
                    <a:p>
                      <a:pPr marL="0" marR="0" algn="r" rtl="1">
                        <a:lnSpc>
                          <a:spcPct val="150000"/>
                        </a:lnSpc>
                        <a:spcBef>
                          <a:spcPts val="0"/>
                        </a:spcBef>
                        <a:spcAft>
                          <a:spcPts val="0"/>
                        </a:spcAft>
                      </a:pPr>
                      <a:r>
                        <a:rPr lang="ar-EG" sz="2400" b="1" dirty="0">
                          <a:effectLst/>
                          <a:latin typeface="Times New Roman"/>
                          <a:ea typeface="Times New Roman"/>
                          <a:cs typeface="Arial"/>
                        </a:rPr>
                        <a:t>ملكات عذارى 500 ملكة    × 10   جنية                        </a:t>
                      </a:r>
                      <a:endParaRPr lang="en-US" sz="2000" dirty="0">
                        <a:effectLst/>
                        <a:latin typeface="Times New Roman"/>
                        <a:ea typeface="Times New Roman"/>
                        <a:cs typeface="Arial"/>
                      </a:endParaRPr>
                    </a:p>
                  </a:txBody>
                  <a:tcPr marL="68580" marR="68580" marT="0" marB="0">
                    <a:lnL>
                      <a:noFill/>
                    </a:lnL>
                    <a:lnR>
                      <a:noFill/>
                    </a:lnR>
                    <a:lnT>
                      <a:noFill/>
                    </a:lnT>
                    <a:lnB>
                      <a:noFill/>
                    </a:lnB>
                  </a:tcPr>
                </a:tc>
                <a:tc>
                  <a:txBody>
                    <a:bodyPr/>
                    <a:lstStyle/>
                    <a:p>
                      <a:pPr marL="0" marR="0" algn="r" rtl="1">
                        <a:lnSpc>
                          <a:spcPct val="150000"/>
                        </a:lnSpc>
                        <a:spcBef>
                          <a:spcPts val="0"/>
                        </a:spcBef>
                        <a:spcAft>
                          <a:spcPts val="0"/>
                        </a:spcAft>
                      </a:pPr>
                      <a:r>
                        <a:rPr lang="ar-EG" sz="2400" b="1">
                          <a:effectLst/>
                          <a:latin typeface="Times New Roman"/>
                          <a:ea typeface="Times New Roman"/>
                          <a:cs typeface="Arial"/>
                        </a:rPr>
                        <a:t>5000          "</a:t>
                      </a:r>
                      <a:endParaRPr lang="en-US" sz="2000">
                        <a:effectLst/>
                        <a:latin typeface="Times New Roman"/>
                        <a:ea typeface="Times New Roman"/>
                        <a:cs typeface="Arial"/>
                      </a:endParaRPr>
                    </a:p>
                  </a:txBody>
                  <a:tcPr marL="68580" marR="68580" marT="0" marB="0">
                    <a:lnL>
                      <a:noFill/>
                    </a:lnL>
                    <a:lnR>
                      <a:noFill/>
                    </a:lnR>
                    <a:lnT>
                      <a:noFill/>
                    </a:lnT>
                    <a:lnB>
                      <a:noFill/>
                    </a:lnB>
                  </a:tcPr>
                </a:tc>
                <a:extLst>
                  <a:ext uri="{0D108BD9-81ED-4DB2-BD59-A6C34878D82A}">
                    <a16:rowId xmlns:a16="http://schemas.microsoft.com/office/drawing/2014/main" xmlns="" val="10004"/>
                  </a:ext>
                </a:extLst>
              </a:tr>
              <a:tr h="478008">
                <a:tc>
                  <a:txBody>
                    <a:bodyPr/>
                    <a:lstStyle/>
                    <a:p>
                      <a:pPr marL="0" marR="0" algn="r" rtl="1">
                        <a:lnSpc>
                          <a:spcPct val="150000"/>
                        </a:lnSpc>
                        <a:spcBef>
                          <a:spcPts val="0"/>
                        </a:spcBef>
                        <a:spcAft>
                          <a:spcPts val="0"/>
                        </a:spcAft>
                      </a:pPr>
                      <a:r>
                        <a:rPr lang="ar-EG" sz="2400" b="1">
                          <a:effectLst/>
                          <a:latin typeface="Times New Roman"/>
                          <a:ea typeface="Times New Roman"/>
                          <a:cs typeface="Arial"/>
                        </a:rPr>
                        <a:t>5</a:t>
                      </a:r>
                      <a:endParaRPr lang="en-US" sz="2000">
                        <a:effectLst/>
                        <a:latin typeface="Times New Roman"/>
                        <a:ea typeface="Times New Roman"/>
                        <a:cs typeface="Arial"/>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r" rtl="1">
                        <a:lnSpc>
                          <a:spcPct val="150000"/>
                        </a:lnSpc>
                        <a:spcBef>
                          <a:spcPts val="0"/>
                        </a:spcBef>
                        <a:spcAft>
                          <a:spcPts val="0"/>
                        </a:spcAft>
                      </a:pPr>
                      <a:r>
                        <a:rPr lang="ar-EG" sz="2400" b="1" dirty="0">
                          <a:effectLst/>
                          <a:latin typeface="Times New Roman"/>
                          <a:ea typeface="Times New Roman"/>
                          <a:cs typeface="Arial"/>
                        </a:rPr>
                        <a:t>طرود  12 × 400   جنية                         </a:t>
                      </a:r>
                      <a:endParaRPr lang="en-US" sz="2000" dirty="0">
                        <a:effectLst/>
                        <a:latin typeface="Times New Roman"/>
                        <a:ea typeface="Times New Roman"/>
                        <a:cs typeface="Arial"/>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r" rtl="1">
                        <a:lnSpc>
                          <a:spcPct val="150000"/>
                        </a:lnSpc>
                        <a:spcBef>
                          <a:spcPts val="0"/>
                        </a:spcBef>
                        <a:spcAft>
                          <a:spcPts val="0"/>
                        </a:spcAft>
                      </a:pPr>
                      <a:r>
                        <a:rPr lang="ar-EG" sz="2400" b="1">
                          <a:effectLst/>
                          <a:latin typeface="Times New Roman"/>
                          <a:ea typeface="Times New Roman"/>
                          <a:cs typeface="Arial"/>
                        </a:rPr>
                        <a:t>4800          "</a:t>
                      </a:r>
                      <a:endParaRPr lang="en-US" sz="2000">
                        <a:effectLst/>
                        <a:latin typeface="Times New Roman"/>
                        <a:ea typeface="Times New Roman"/>
                        <a:cs typeface="Arial"/>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509875">
                <a:tc>
                  <a:txBody>
                    <a:bodyPr/>
                    <a:lstStyle/>
                    <a:p>
                      <a:pPr marL="0" marR="0" algn="justLow" rtl="1">
                        <a:lnSpc>
                          <a:spcPct val="150000"/>
                        </a:lnSpc>
                        <a:spcBef>
                          <a:spcPts val="0"/>
                        </a:spcBef>
                        <a:spcAft>
                          <a:spcPts val="0"/>
                        </a:spcAft>
                      </a:pPr>
                      <a:r>
                        <a:rPr lang="ar-EG" sz="2400" b="1">
                          <a:effectLst/>
                          <a:latin typeface="Times New Roman"/>
                          <a:ea typeface="Times New Roman"/>
                          <a:cs typeface="Arial"/>
                        </a:rPr>
                        <a:t> </a:t>
                      </a:r>
                      <a:endParaRPr lang="en-US" sz="2000">
                        <a:effectLst/>
                        <a:latin typeface="Times New Roman"/>
                        <a:ea typeface="Times New Roman"/>
                        <a:cs typeface="Arial"/>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justLow" rtl="1">
                        <a:lnSpc>
                          <a:spcPct val="150000"/>
                        </a:lnSpc>
                        <a:spcBef>
                          <a:spcPts val="0"/>
                        </a:spcBef>
                        <a:spcAft>
                          <a:spcPts val="0"/>
                        </a:spcAft>
                      </a:pPr>
                      <a:r>
                        <a:rPr lang="ar-EG" sz="2800" b="1">
                          <a:effectLst/>
                          <a:latin typeface="Times New Roman"/>
                          <a:ea typeface="Times New Roman"/>
                          <a:cs typeface="Arial"/>
                        </a:rPr>
                        <a:t>اجمالى الايرادات خلال العام الثانى            </a:t>
                      </a:r>
                      <a:endParaRPr lang="en-US" sz="2000">
                        <a:effectLst/>
                        <a:latin typeface="Times New Roman"/>
                        <a:ea typeface="Times New Roman"/>
                        <a:cs typeface="Arial"/>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r" rtl="1">
                        <a:lnSpc>
                          <a:spcPct val="150000"/>
                        </a:lnSpc>
                        <a:spcBef>
                          <a:spcPts val="0"/>
                        </a:spcBef>
                        <a:spcAft>
                          <a:spcPts val="0"/>
                        </a:spcAft>
                      </a:pPr>
                      <a:r>
                        <a:rPr lang="ar-EG" sz="2800" b="1" dirty="0">
                          <a:effectLst/>
                          <a:latin typeface="Times New Roman"/>
                          <a:ea typeface="Times New Roman"/>
                          <a:cs typeface="Arial"/>
                        </a:rPr>
                        <a:t>155600جنية</a:t>
                      </a:r>
                      <a:endParaRPr lang="en-US" sz="2000" dirty="0">
                        <a:effectLst/>
                        <a:latin typeface="Times New Roman"/>
                        <a:ea typeface="Times New Roman"/>
                        <a:cs typeface="Arial"/>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
        <p:nvSpPr>
          <p:cNvPr id="3" name="Rectangle 1"/>
          <p:cNvSpPr>
            <a:spLocks noChangeArrowheads="1"/>
          </p:cNvSpPr>
          <p:nvPr/>
        </p:nvSpPr>
        <p:spPr bwMode="auto">
          <a:xfrm>
            <a:off x="152400" y="-6694"/>
            <a:ext cx="86868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800" b="1" i="0" u="none" strike="noStrike" cap="none" normalizeH="0" baseline="0" dirty="0">
                <a:ln>
                  <a:noFill/>
                </a:ln>
                <a:solidFill>
                  <a:schemeClr val="tx1"/>
                </a:solidFill>
                <a:effectLst/>
                <a:latin typeface="Tahoma" pitchFamily="34" charset="0"/>
                <a:ea typeface="Times New Roman" pitchFamily="18" charset="0"/>
                <a:cs typeface="Tahoma" pitchFamily="34" charset="0"/>
              </a:rPr>
              <a:t>ثانيا : الايرادات</a:t>
            </a:r>
            <a:endParaRPr kumimoji="0" lang="en-US" sz="1200" b="0" i="0" u="none" strike="noStrike" cap="none" normalizeH="0" baseline="0" dirty="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800" b="1" i="0" u="none" strike="noStrike" cap="none" normalizeH="0" baseline="0" dirty="0">
                <a:ln>
                  <a:noFill/>
                </a:ln>
                <a:solidFill>
                  <a:schemeClr val="tx1"/>
                </a:solidFill>
                <a:effectLst/>
                <a:latin typeface="Tahoma" pitchFamily="34" charset="0"/>
                <a:ea typeface="Times New Roman" pitchFamily="18" charset="0"/>
                <a:cs typeface="Tahoma" pitchFamily="34" charset="0"/>
              </a:rPr>
              <a:t>صافى الربح فى العام الثالث =</a:t>
            </a:r>
            <a:endParaRPr kumimoji="0" lang="en-US" sz="1200" b="0" i="0" u="none" strike="noStrike" cap="none" normalizeH="0" baseline="0" dirty="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EG" sz="2400" b="1" i="0" u="none" strike="noStrike" cap="none" normalizeH="0" baseline="0" dirty="0">
                <a:ln>
                  <a:noFill/>
                </a:ln>
                <a:solidFill>
                  <a:schemeClr val="tx1"/>
                </a:solidFill>
                <a:effectLst/>
                <a:latin typeface="Arial" pitchFamily="34" charset="0"/>
                <a:ea typeface="Times New Roman" pitchFamily="18" charset="0"/>
                <a:cs typeface="Arial" pitchFamily="34" charset="0"/>
              </a:rPr>
              <a:t>          الايرادات – المصروفات = 155600 – 29494 = </a:t>
            </a:r>
            <a:r>
              <a:rPr kumimoji="0" lang="ar-SA" sz="2800" b="1" i="0" u="none" strike="noStrike" cap="none" normalizeH="0" baseline="0" dirty="0">
                <a:ln>
                  <a:noFill/>
                </a:ln>
                <a:solidFill>
                  <a:schemeClr val="tx1"/>
                </a:solidFill>
                <a:effectLst/>
                <a:latin typeface="Tahoma" pitchFamily="34" charset="0"/>
                <a:ea typeface="Times New Roman" pitchFamily="18" charset="0"/>
                <a:cs typeface="Tahoma" pitchFamily="34" charset="0"/>
              </a:rPr>
              <a:t>126106 جنية</a:t>
            </a:r>
            <a:endParaRPr kumimoji="0" lang="ar-SA" sz="32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672318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3"/>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23218" cy="2862322"/>
          </a:xfrm>
          <a:prstGeom prst="rect">
            <a:avLst/>
          </a:prstGeom>
        </p:spPr>
        <p:txBody>
          <a:bodyPr wrap="square">
            <a:spAutoFit/>
          </a:bodyPr>
          <a:lstStyle/>
          <a:p>
            <a:pPr algn="justLow" rtl="1">
              <a:lnSpc>
                <a:spcPct val="150000"/>
              </a:lnSpc>
            </a:pPr>
            <a:r>
              <a:rPr lang="ar-SA" sz="2400" b="1" dirty="0">
                <a:effectLst/>
                <a:latin typeface="Times New Roman"/>
                <a:ea typeface="Times New Roman"/>
                <a:cs typeface="Tahoma"/>
              </a:rPr>
              <a:t>اجمالي صافي الربح في الثلاث سنوات =</a:t>
            </a:r>
            <a:endParaRPr lang="en-US" dirty="0">
              <a:effectLst/>
              <a:latin typeface="Times New Roman"/>
              <a:ea typeface="Times New Roman"/>
            </a:endParaRPr>
          </a:p>
          <a:p>
            <a:pPr algn="justLow" rtl="1">
              <a:lnSpc>
                <a:spcPct val="150000"/>
              </a:lnSpc>
            </a:pPr>
            <a:r>
              <a:rPr lang="ar-SA" sz="2400" b="1" dirty="0">
                <a:effectLst/>
                <a:latin typeface="Times New Roman"/>
                <a:ea typeface="Times New Roman"/>
                <a:cs typeface="Tahoma"/>
              </a:rPr>
              <a:t>           العام الاول +  العام الثاني +   العام الثالث =</a:t>
            </a:r>
            <a:endParaRPr lang="en-US" dirty="0">
              <a:effectLst/>
              <a:latin typeface="Times New Roman"/>
              <a:ea typeface="Times New Roman"/>
            </a:endParaRPr>
          </a:p>
          <a:p>
            <a:pPr rtl="1">
              <a:lnSpc>
                <a:spcPct val="150000"/>
              </a:lnSpc>
            </a:pPr>
            <a:r>
              <a:rPr lang="ar-SA" sz="2400" b="1" dirty="0">
                <a:effectLst/>
                <a:latin typeface="Times New Roman"/>
                <a:ea typeface="Times New Roman"/>
                <a:cs typeface="Tahoma"/>
              </a:rPr>
              <a:t>98603 جنية + 112934 جنية + 126106 جنية = 337649 جنية</a:t>
            </a:r>
            <a:endParaRPr lang="en-US" dirty="0">
              <a:effectLst/>
              <a:latin typeface="Times New Roman"/>
              <a:ea typeface="Times New Roman"/>
            </a:endParaRPr>
          </a:p>
          <a:p>
            <a:pPr algn="justLow" rtl="1">
              <a:lnSpc>
                <a:spcPct val="150000"/>
              </a:lnSpc>
            </a:pPr>
            <a:r>
              <a:rPr lang="ar-SA" sz="2400" dirty="0">
                <a:effectLst/>
                <a:latin typeface="Times New Roman"/>
                <a:ea typeface="Times New Roman"/>
                <a:cs typeface="Tahoma"/>
              </a:rPr>
              <a:t>عندما نقارن هذا المبلغ براس المال المستخدم فيكون الربح عالي جدا ولا سيما اذا قورن بالمشروعات الاخرى. </a:t>
            </a:r>
            <a:endParaRPr lang="en-US" dirty="0">
              <a:effectLst/>
              <a:latin typeface="Times New Roman"/>
              <a:ea typeface="Times New Roman"/>
            </a:endParaRPr>
          </a:p>
        </p:txBody>
      </p:sp>
    </p:spTree>
    <p:extLst>
      <p:ext uri="{BB962C8B-B14F-4D97-AF65-F5344CB8AC3E}">
        <p14:creationId xmlns:p14="http://schemas.microsoft.com/office/powerpoint/2010/main" val="3367528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335846"/>
            <a:ext cx="7924800" cy="5909310"/>
          </a:xfrm>
          <a:prstGeom prst="rect">
            <a:avLst/>
          </a:prstGeom>
        </p:spPr>
        <p:txBody>
          <a:bodyPr wrap="square">
            <a:spAutoFit/>
          </a:bodyPr>
          <a:lstStyle/>
          <a:p>
            <a:pPr lvl="0" algn="justLow" rtl="1">
              <a:lnSpc>
                <a:spcPct val="150000"/>
              </a:lnSpc>
            </a:pPr>
            <a:r>
              <a:rPr lang="ar-SA" sz="2800" b="1" dirty="0">
                <a:solidFill>
                  <a:prstClr val="black"/>
                </a:solidFill>
                <a:latin typeface="Times New Roman"/>
                <a:ea typeface="Times New Roman"/>
                <a:cs typeface="Tahoma"/>
              </a:rPr>
              <a:t>ملاحظة هامة:</a:t>
            </a:r>
            <a:endParaRPr lang="en-US" sz="2000" b="1" dirty="0">
              <a:solidFill>
                <a:prstClr val="black"/>
              </a:solidFill>
              <a:latin typeface="Times New Roman"/>
              <a:ea typeface="Times New Roman"/>
            </a:endParaRPr>
          </a:p>
          <a:p>
            <a:pPr lvl="0" algn="justLow" rtl="1">
              <a:lnSpc>
                <a:spcPct val="150000"/>
              </a:lnSpc>
            </a:pPr>
            <a:r>
              <a:rPr lang="ar-SA" sz="2800" b="1" dirty="0">
                <a:solidFill>
                  <a:prstClr val="black"/>
                </a:solidFill>
                <a:latin typeface="Times New Roman"/>
                <a:ea typeface="Times New Roman"/>
                <a:cs typeface="Tahoma"/>
              </a:rPr>
              <a:t>دراسة الجدوى السابقة ليست مجرد دراسة نظرية ولكن من السهل جداً تطبيقها على أرض الواقع , ولكى يتسنى تحقيق ذلك يجب توافر عدد من الشروط الأساسية لابد منها:</a:t>
            </a:r>
            <a:endParaRPr lang="en-US" sz="2000" b="1" dirty="0">
              <a:solidFill>
                <a:prstClr val="black"/>
              </a:solidFill>
              <a:latin typeface="Times New Roman"/>
              <a:ea typeface="Times New Roman"/>
            </a:endParaRPr>
          </a:p>
          <a:p>
            <a:pPr lvl="0" indent="143510" algn="justLow" rtl="1">
              <a:lnSpc>
                <a:spcPct val="150000"/>
              </a:lnSpc>
            </a:pPr>
            <a:r>
              <a:rPr lang="ar-SA" sz="2800" b="1" dirty="0">
                <a:solidFill>
                  <a:prstClr val="black"/>
                </a:solidFill>
                <a:latin typeface="Times New Roman"/>
                <a:ea typeface="Times New Roman"/>
                <a:cs typeface="Tahoma"/>
              </a:rPr>
              <a:t>1- توافر منطقة غنية بالأزهار او اتباع النحالة المرتحلة.</a:t>
            </a:r>
            <a:endParaRPr lang="en-US" sz="2000" b="1" dirty="0">
              <a:solidFill>
                <a:prstClr val="black"/>
              </a:solidFill>
              <a:latin typeface="Times New Roman"/>
              <a:ea typeface="Times New Roman"/>
            </a:endParaRPr>
          </a:p>
          <a:p>
            <a:pPr lvl="0" indent="143510" algn="justLow" rtl="1">
              <a:lnSpc>
                <a:spcPct val="150000"/>
              </a:lnSpc>
            </a:pPr>
            <a:r>
              <a:rPr lang="ar-SA" sz="2800" b="1" dirty="0">
                <a:solidFill>
                  <a:prstClr val="black"/>
                </a:solidFill>
                <a:latin typeface="Times New Roman"/>
                <a:ea typeface="Times New Roman"/>
                <a:cs typeface="Tahoma"/>
              </a:rPr>
              <a:t>2- توافر نحال جيد متدرب.</a:t>
            </a:r>
            <a:endParaRPr lang="en-US" sz="2000" b="1" dirty="0">
              <a:solidFill>
                <a:prstClr val="black"/>
              </a:solidFill>
              <a:latin typeface="Times New Roman"/>
              <a:ea typeface="Times New Roman"/>
            </a:endParaRPr>
          </a:p>
          <a:p>
            <a:pPr lvl="0" indent="143510" algn="justLow" rtl="1">
              <a:lnSpc>
                <a:spcPct val="150000"/>
              </a:lnSpc>
            </a:pPr>
            <a:r>
              <a:rPr lang="ar-SA" sz="2800" b="1" dirty="0">
                <a:solidFill>
                  <a:prstClr val="black"/>
                </a:solidFill>
                <a:latin typeface="Times New Roman"/>
                <a:ea typeface="Times New Roman"/>
                <a:cs typeface="Tahoma"/>
              </a:rPr>
              <a:t>3- توافر سلالة جيدة من النحل.</a:t>
            </a:r>
            <a:endParaRPr lang="en-US" sz="2000" b="1" dirty="0">
              <a:solidFill>
                <a:prstClr val="black"/>
              </a:solidFill>
              <a:latin typeface="Times New Roman"/>
              <a:ea typeface="Times New Roman"/>
            </a:endParaRPr>
          </a:p>
        </p:txBody>
      </p:sp>
    </p:spTree>
    <p:extLst>
      <p:ext uri="{BB962C8B-B14F-4D97-AF65-F5344CB8AC3E}">
        <p14:creationId xmlns:p14="http://schemas.microsoft.com/office/powerpoint/2010/main" val="2762328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533400"/>
            <a:ext cx="8305800" cy="4431983"/>
          </a:xfrm>
          <a:prstGeom prst="rect">
            <a:avLst/>
          </a:prstGeom>
        </p:spPr>
        <p:txBody>
          <a:bodyPr wrap="square">
            <a:spAutoFit/>
          </a:bodyPr>
          <a:lstStyle/>
          <a:p>
            <a:pPr marL="228600" marR="0" algn="just" rtl="1" fontAlgn="base">
              <a:lnSpc>
                <a:spcPct val="150000"/>
              </a:lnSpc>
              <a:spcBef>
                <a:spcPts val="0"/>
              </a:spcBef>
              <a:spcAft>
                <a:spcPts val="0"/>
              </a:spcAft>
            </a:pPr>
            <a:r>
              <a:rPr lang="ar-SA" sz="2800" b="1" dirty="0">
                <a:solidFill>
                  <a:srgbClr val="FF0000"/>
                </a:solidFill>
                <a:latin typeface="Times New Roman"/>
                <a:cs typeface="Tahoma"/>
              </a:rPr>
              <a:t>يجب </a:t>
            </a:r>
            <a:r>
              <a:rPr lang="ar-EG" sz="2800" b="1" dirty="0">
                <a:solidFill>
                  <a:srgbClr val="FF0000"/>
                </a:solidFill>
                <a:latin typeface="Times New Roman"/>
                <a:cs typeface="Tahoma"/>
              </a:rPr>
              <a:t>على الطالب معرفة الاتي قبل شراء الطرود </a:t>
            </a:r>
            <a:endParaRPr lang="en-US" sz="2000" dirty="0">
              <a:solidFill>
                <a:srgbClr val="FF0000"/>
              </a:solidFill>
              <a:effectLst/>
              <a:latin typeface="Times New Roman"/>
              <a:ea typeface="Times New Roman"/>
            </a:endParaRPr>
          </a:p>
          <a:p>
            <a:pPr marL="742950" marR="0" indent="-514350" algn="just" rtl="1" fontAlgn="base">
              <a:lnSpc>
                <a:spcPct val="150000"/>
              </a:lnSpc>
              <a:spcBef>
                <a:spcPts val="0"/>
              </a:spcBef>
              <a:spcAft>
                <a:spcPts val="0"/>
              </a:spcAft>
              <a:buFont typeface="+mj-lt"/>
              <a:buAutoNum type="arabicPeriod"/>
            </a:pPr>
            <a:r>
              <a:rPr lang="ar-SA" sz="3200" dirty="0">
                <a:latin typeface="Times New Roman"/>
                <a:cs typeface="Tahoma"/>
              </a:rPr>
              <a:t>عدد الطرود. </a:t>
            </a:r>
            <a:endParaRPr lang="en-US" sz="2400" dirty="0">
              <a:effectLst/>
              <a:latin typeface="Times New Roman"/>
              <a:ea typeface="Times New Roman"/>
            </a:endParaRPr>
          </a:p>
          <a:p>
            <a:pPr marL="742950" marR="0" indent="-514350" algn="just" rtl="1" fontAlgn="base">
              <a:lnSpc>
                <a:spcPct val="150000"/>
              </a:lnSpc>
              <a:spcBef>
                <a:spcPts val="0"/>
              </a:spcBef>
              <a:spcAft>
                <a:spcPts val="0"/>
              </a:spcAft>
              <a:buFont typeface="+mj-lt"/>
              <a:buAutoNum type="arabicPeriod"/>
            </a:pPr>
            <a:r>
              <a:rPr lang="ar-SA" sz="3200" dirty="0">
                <a:latin typeface="Times New Roman"/>
                <a:cs typeface="Tahoma"/>
              </a:rPr>
              <a:t>سعر الطرد. </a:t>
            </a:r>
            <a:endParaRPr lang="en-US" sz="2400" dirty="0">
              <a:effectLst/>
              <a:latin typeface="Times New Roman"/>
              <a:ea typeface="Times New Roman"/>
            </a:endParaRPr>
          </a:p>
          <a:p>
            <a:pPr marL="742950" marR="0" indent="-514350" algn="just" rtl="1" fontAlgn="base">
              <a:lnSpc>
                <a:spcPct val="150000"/>
              </a:lnSpc>
              <a:spcBef>
                <a:spcPts val="0"/>
              </a:spcBef>
              <a:spcAft>
                <a:spcPts val="0"/>
              </a:spcAft>
              <a:buFont typeface="+mj-lt"/>
              <a:buAutoNum type="arabicPeriod"/>
            </a:pPr>
            <a:r>
              <a:rPr lang="ar-SA" sz="3200" dirty="0">
                <a:latin typeface="Times New Roman"/>
                <a:cs typeface="Tahoma"/>
              </a:rPr>
              <a:t>نوع سلالة النحل </a:t>
            </a:r>
            <a:endParaRPr lang="en-US" sz="2400" dirty="0">
              <a:effectLst/>
              <a:latin typeface="Times New Roman"/>
              <a:ea typeface="Times New Roman"/>
            </a:endParaRPr>
          </a:p>
          <a:p>
            <a:pPr marL="742950" marR="0" indent="-514350" algn="just" rtl="1" fontAlgn="base">
              <a:lnSpc>
                <a:spcPct val="150000"/>
              </a:lnSpc>
              <a:spcBef>
                <a:spcPts val="0"/>
              </a:spcBef>
              <a:spcAft>
                <a:spcPts val="0"/>
              </a:spcAft>
              <a:buFont typeface="+mj-lt"/>
              <a:buAutoNum type="arabicPeriod"/>
            </a:pPr>
            <a:r>
              <a:rPr lang="ar-EG" sz="3200" dirty="0">
                <a:latin typeface="Times New Roman"/>
                <a:cs typeface="Tahoma"/>
              </a:rPr>
              <a:t>ت</a:t>
            </a:r>
            <a:r>
              <a:rPr lang="ar-SA" sz="3200" dirty="0">
                <a:latin typeface="Times New Roman"/>
                <a:cs typeface="Tahoma"/>
              </a:rPr>
              <a:t>اريخ استلام الطرود.</a:t>
            </a:r>
            <a:endParaRPr lang="en-US" sz="2400" dirty="0">
              <a:effectLst/>
              <a:latin typeface="Times New Roman"/>
              <a:ea typeface="Times New Roman"/>
            </a:endParaRPr>
          </a:p>
          <a:p>
            <a:pPr marL="742950" marR="0" indent="-514350" algn="just" rtl="1" fontAlgn="base">
              <a:lnSpc>
                <a:spcPct val="150000"/>
              </a:lnSpc>
              <a:spcBef>
                <a:spcPts val="0"/>
              </a:spcBef>
              <a:spcAft>
                <a:spcPts val="0"/>
              </a:spcAft>
              <a:buFont typeface="+mj-lt"/>
              <a:buAutoNum type="arabicPeriod"/>
            </a:pPr>
            <a:r>
              <a:rPr lang="ar-EG" sz="3200" dirty="0">
                <a:latin typeface="Times New Roman"/>
                <a:cs typeface="Tahoma"/>
              </a:rPr>
              <a:t>تحديد </a:t>
            </a:r>
            <a:r>
              <a:rPr lang="ar-SA" sz="3200" dirty="0">
                <a:latin typeface="Times New Roman"/>
                <a:cs typeface="Tahoma"/>
              </a:rPr>
              <a:t>نوع الطرود.</a:t>
            </a:r>
            <a:endParaRPr lang="en-US" sz="2400" dirty="0">
              <a:effectLst/>
              <a:latin typeface="Times New Roman"/>
              <a:ea typeface="Times New Roman"/>
            </a:endParaRPr>
          </a:p>
        </p:txBody>
      </p:sp>
    </p:spTree>
    <p:extLst>
      <p:ext uri="{BB962C8B-B14F-4D97-AF65-F5344CB8AC3E}">
        <p14:creationId xmlns:p14="http://schemas.microsoft.com/office/powerpoint/2010/main" val="1155434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58847"/>
            <a:ext cx="8991600" cy="6186309"/>
          </a:xfrm>
          <a:prstGeom prst="rect">
            <a:avLst/>
          </a:prstGeom>
        </p:spPr>
        <p:txBody>
          <a:bodyPr wrap="square">
            <a:spAutoFit/>
          </a:bodyPr>
          <a:lstStyle/>
          <a:p>
            <a:pPr marL="228600" marR="0" algn="just" rtl="1" fontAlgn="base">
              <a:lnSpc>
                <a:spcPct val="150000"/>
              </a:lnSpc>
              <a:spcBef>
                <a:spcPts val="0"/>
              </a:spcBef>
              <a:spcAft>
                <a:spcPts val="0"/>
              </a:spcAft>
            </a:pPr>
            <a:r>
              <a:rPr lang="ar-SA" sz="2400" b="1" dirty="0">
                <a:latin typeface="Times New Roman"/>
                <a:cs typeface="Tahoma"/>
              </a:rPr>
              <a:t>طرد النحل: </a:t>
            </a:r>
            <a:endParaRPr lang="en-US" dirty="0">
              <a:effectLst/>
              <a:latin typeface="Times New Roman"/>
              <a:ea typeface="Times New Roman"/>
            </a:endParaRPr>
          </a:p>
          <a:p>
            <a:pPr marL="342900" marR="0" lvl="0" indent="-342900" algn="just" rtl="1" fontAlgn="base">
              <a:lnSpc>
                <a:spcPct val="150000"/>
              </a:lnSpc>
              <a:spcBef>
                <a:spcPts val="0"/>
              </a:spcBef>
              <a:spcAft>
                <a:spcPts val="0"/>
              </a:spcAft>
              <a:buSzPts val="1600"/>
              <a:buFont typeface="+mj-lt"/>
              <a:buAutoNum type="arabicPeriod"/>
            </a:pPr>
            <a:r>
              <a:rPr lang="ar-SA" sz="2400" dirty="0">
                <a:latin typeface="Times New Roman"/>
                <a:cs typeface="Tahoma"/>
              </a:rPr>
              <a:t>مواصفات الطرد المتعارف عليها: يتكون الطرد من عدد خمسة إطارات شمعية مغطاة بالنحل بشكل جيد بالإضافة إلى ملكة جديدة ( لم يمض على تلقيحها من 1-3</a:t>
            </a:r>
            <a:r>
              <a:rPr lang="ar-EG" sz="2400" dirty="0">
                <a:latin typeface="Times New Roman"/>
                <a:cs typeface="Tahoma"/>
              </a:rPr>
              <a:t>  </a:t>
            </a:r>
            <a:r>
              <a:rPr lang="ar-SA" sz="2400" dirty="0">
                <a:latin typeface="Times New Roman"/>
                <a:cs typeface="Tahoma"/>
              </a:rPr>
              <a:t> شهور) و الإطارات الخمسة عبارة عن ثلاثة إطارات حضنة ويرقات فى أطوار مختلفة + إطارين عسل نحل وحبوب لقاح ( قد تختلف هذه المواصفات اختلافات طفيفة حسب الوقت من السنة).</a:t>
            </a:r>
            <a:endParaRPr lang="en-US" dirty="0">
              <a:effectLst/>
              <a:latin typeface="Times New Roman"/>
              <a:ea typeface="Times New Roman"/>
            </a:endParaRPr>
          </a:p>
          <a:p>
            <a:pPr marL="228600" marR="0" algn="just" rtl="1" fontAlgn="base">
              <a:lnSpc>
                <a:spcPct val="150000"/>
              </a:lnSpc>
              <a:spcBef>
                <a:spcPts val="0"/>
              </a:spcBef>
              <a:spcAft>
                <a:spcPts val="0"/>
              </a:spcAft>
            </a:pPr>
            <a:r>
              <a:rPr lang="ar-SA" sz="2400" dirty="0">
                <a:latin typeface="Times New Roman"/>
                <a:cs typeface="Tahoma"/>
              </a:rPr>
              <a:t>النحل المرزوم: وهو عبارة عن طرد نحل + الملكة ويتم تحديد سعره بالكيلوجرام ويكون بدون إطارات شمعية نهائياً ( والذى يقوم بشراء النحل المرزوم بدلاً من</a:t>
            </a:r>
            <a:r>
              <a:rPr lang="ar-SA" sz="2400" b="1" dirty="0">
                <a:latin typeface="Times New Roman"/>
                <a:cs typeface="Tahoma"/>
              </a:rPr>
              <a:t> </a:t>
            </a:r>
            <a:r>
              <a:rPr lang="ar-SA" sz="2400" dirty="0">
                <a:latin typeface="Times New Roman"/>
                <a:cs typeface="Tahoma"/>
              </a:rPr>
              <a:t>الطرود يجب أن تكون الخلايا الخشبية جاهزة لديه ومزودة بإطارات شمعية مبنية وجاهزة للنحل).</a:t>
            </a:r>
            <a:endParaRPr lang="en-US" dirty="0">
              <a:effectLst/>
              <a:latin typeface="Times New Roman"/>
              <a:ea typeface="Times New Roman"/>
            </a:endParaRPr>
          </a:p>
        </p:txBody>
      </p:sp>
    </p:spTree>
    <p:extLst>
      <p:ext uri="{BB962C8B-B14F-4D97-AF65-F5344CB8AC3E}">
        <p14:creationId xmlns:p14="http://schemas.microsoft.com/office/powerpoint/2010/main" val="175968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2753"/>
            <a:ext cx="9144000" cy="6118213"/>
          </a:xfrm>
          <a:prstGeom prst="rect">
            <a:avLst/>
          </a:prstGeom>
        </p:spPr>
        <p:txBody>
          <a:bodyPr wrap="square">
            <a:spAutoFit/>
          </a:bodyPr>
          <a:lstStyle/>
          <a:p>
            <a:pPr marL="228600" marR="0" algn="just" rtl="1" fontAlgn="base">
              <a:lnSpc>
                <a:spcPct val="150000"/>
              </a:lnSpc>
              <a:spcBef>
                <a:spcPts val="0"/>
              </a:spcBef>
              <a:spcAft>
                <a:spcPts val="0"/>
              </a:spcAft>
            </a:pPr>
            <a:r>
              <a:rPr lang="ar-SA" sz="2400" dirty="0">
                <a:latin typeface="Times New Roman"/>
                <a:cs typeface="Tahoma"/>
              </a:rPr>
              <a:t>وفى هذا الصدد يجب الاتفاق مع منتج النحل بفترة كافية قبل بداية الربيع لتحديد ميعاد الاستلام والذى يعتبر مهم جداً فى بداية الربيع والذى يفضل أن يكون فى بداية شهر مارس أو نهاية شهر فبراير وذلك لإعطاء الفرصة للطرد أن يبنى نفسه ليصبح طائفة قوية, حيث يستغرق فى ذلك حوالى من 2: 3 شهور, فلو تم استلام الطرود فى أول مارس يتم تغذيتها صناعياً (بالمحاليل السكرية) وفى خلال شهر أبريل كما فى مصر مثلاً تكون أشجار الموالح قد أزهرت فتعتبر بمثابة تغذية تنشيطية لهذه الطرود ثم يتم تغذيتها مرة ثانية صناعياً لدفع الملكة على الاستمرار فى وضع البيض وذلك قبل حلول موسم الفيض الرئيسى فى مصر وهو تزهير البرسيم.</a:t>
            </a:r>
            <a:r>
              <a:rPr lang="ar-SA" sz="2400" b="1" dirty="0">
                <a:latin typeface="Times New Roman"/>
                <a:cs typeface="Tahoma"/>
              </a:rPr>
              <a:t> </a:t>
            </a:r>
            <a:endParaRPr lang="ar-EG" sz="2400" b="1" dirty="0">
              <a:latin typeface="Times New Roman"/>
              <a:cs typeface="Tahoma"/>
            </a:endParaRPr>
          </a:p>
          <a:p>
            <a:pPr marL="228600" marR="0" algn="just" rtl="1" fontAlgn="base">
              <a:lnSpc>
                <a:spcPct val="150000"/>
              </a:lnSpc>
              <a:spcBef>
                <a:spcPts val="0"/>
              </a:spcBef>
              <a:spcAft>
                <a:spcPts val="0"/>
              </a:spcAft>
            </a:pPr>
            <a:r>
              <a:rPr lang="ar-SA" sz="2400" b="1" dirty="0">
                <a:latin typeface="Times New Roman"/>
                <a:cs typeface="Tahoma"/>
              </a:rPr>
              <a:t>ملحوظة: </a:t>
            </a:r>
            <a:r>
              <a:rPr lang="ar-SA" sz="2400" dirty="0">
                <a:latin typeface="Times New Roman"/>
                <a:cs typeface="Tahoma"/>
              </a:rPr>
              <a:t>تختلف التوقيتات السابقة من بلد لآخر.</a:t>
            </a:r>
            <a:endParaRPr lang="en-US" sz="2400" dirty="0">
              <a:effectLst/>
              <a:latin typeface="Times New Roman"/>
              <a:ea typeface="Times New Roman"/>
            </a:endParaRPr>
          </a:p>
        </p:txBody>
      </p:sp>
    </p:spTree>
    <p:extLst>
      <p:ext uri="{BB962C8B-B14F-4D97-AF65-F5344CB8AC3E}">
        <p14:creationId xmlns:p14="http://schemas.microsoft.com/office/powerpoint/2010/main" val="191131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4"/>
                                        </p:tgtEl>
                                        <p:attrNameLst>
                                          <p:attrName>ppt_w</p:attrName>
                                        </p:attrNameLst>
                                      </p:cBhvr>
                                      <p:tavLst>
                                        <p:tav tm="0">
                                          <p:val>
                                            <p:strVal val="ppt_w"/>
                                          </p:val>
                                        </p:tav>
                                        <p:tav tm="100000">
                                          <p:val>
                                            <p:fltVal val="0"/>
                                          </p:val>
                                        </p:tav>
                                      </p:tavLst>
                                    </p:anim>
                                    <p:anim calcmode="lin" valueType="num">
                                      <p:cBhvr>
                                        <p:cTn id="7" dur="1000"/>
                                        <p:tgtEl>
                                          <p:spTgt spid="4"/>
                                        </p:tgtEl>
                                        <p:attrNameLst>
                                          <p:attrName>ppt_h</p:attrName>
                                        </p:attrNameLst>
                                      </p:cBhvr>
                                      <p:tavLst>
                                        <p:tav tm="0">
                                          <p:val>
                                            <p:strVal val="ppt_h"/>
                                          </p:val>
                                        </p:tav>
                                        <p:tav tm="100000">
                                          <p:val>
                                            <p:fltVal val="0"/>
                                          </p:val>
                                        </p:tav>
                                      </p:tavLst>
                                    </p:anim>
                                    <p:anim calcmode="lin" valueType="num">
                                      <p:cBhvr>
                                        <p:cTn id="8" dur="1000"/>
                                        <p:tgtEl>
                                          <p:spTgt spid="4"/>
                                        </p:tgtEl>
                                        <p:attrNameLst>
                                          <p:attrName>style.rotation</p:attrName>
                                        </p:attrNameLst>
                                      </p:cBhvr>
                                      <p:tavLst>
                                        <p:tav tm="0">
                                          <p:val>
                                            <p:fltVal val="0"/>
                                          </p:val>
                                        </p:tav>
                                        <p:tav tm="100000">
                                          <p:val>
                                            <p:fltVal val="90"/>
                                          </p:val>
                                        </p:tav>
                                      </p:tavLst>
                                    </p:anim>
                                    <p:animEffect transition="out" filter="fade">
                                      <p:cBhvr>
                                        <p:cTn id="9" dur="1000"/>
                                        <p:tgtEl>
                                          <p:spTgt spid="4"/>
                                        </p:tgtEl>
                                      </p:cBhvr>
                                    </p:animEffect>
                                    <p:set>
                                      <p:cBhvr>
                                        <p:cTn id="10"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20782"/>
            <a:ext cx="9067800" cy="6324808"/>
          </a:xfrm>
          <a:prstGeom prst="rect">
            <a:avLst/>
          </a:prstGeom>
        </p:spPr>
        <p:txBody>
          <a:bodyPr wrap="square">
            <a:spAutoFit/>
          </a:bodyPr>
          <a:lstStyle/>
          <a:p>
            <a:pPr marL="228600" marR="0" algn="just" rtl="1" fontAlgn="base">
              <a:lnSpc>
                <a:spcPct val="150000"/>
              </a:lnSpc>
              <a:spcBef>
                <a:spcPts val="0"/>
              </a:spcBef>
              <a:spcAft>
                <a:spcPts val="0"/>
              </a:spcAft>
            </a:pPr>
            <a:r>
              <a:rPr lang="ar-SA" dirty="0">
                <a:latin typeface="Times New Roman"/>
                <a:cs typeface="Tahoma"/>
              </a:rPr>
              <a:t> 2- عند حلول ميعاد استلام الطرود يجب على النحال أو من ينوب عنه حضور عملية تعبئة الطرود وذلك للتأكد من سلالة النحل المتعاقد عليها مثلاً هل هى هجين أو كرنيولى أو إيطالي.</a:t>
            </a:r>
            <a:endParaRPr lang="en-US" sz="1400" dirty="0">
              <a:effectLst/>
              <a:latin typeface="Times New Roman"/>
              <a:ea typeface="Times New Roman"/>
            </a:endParaRPr>
          </a:p>
          <a:p>
            <a:pPr marL="228600" marR="0" algn="just" rtl="1" fontAlgn="base">
              <a:lnSpc>
                <a:spcPct val="150000"/>
              </a:lnSpc>
              <a:spcBef>
                <a:spcPts val="0"/>
              </a:spcBef>
              <a:spcAft>
                <a:spcPts val="0"/>
              </a:spcAft>
            </a:pPr>
            <a:r>
              <a:rPr lang="ar-SA" dirty="0">
                <a:latin typeface="Times New Roman"/>
                <a:cs typeface="Tahoma"/>
              </a:rPr>
              <a:t>3- يجب الاتفاق مع أحد وكلاء النقل بحيث تتم عملية نقل الطرود وذلك فى المساء أو فى الصباح الباكر.</a:t>
            </a:r>
            <a:endParaRPr lang="en-US" sz="1400" dirty="0">
              <a:effectLst/>
              <a:latin typeface="Times New Roman"/>
              <a:ea typeface="Times New Roman"/>
            </a:endParaRPr>
          </a:p>
          <a:p>
            <a:pPr marL="228600" marR="0" algn="just" rtl="1" fontAlgn="base">
              <a:lnSpc>
                <a:spcPct val="150000"/>
              </a:lnSpc>
              <a:spcBef>
                <a:spcPts val="0"/>
              </a:spcBef>
              <a:spcAft>
                <a:spcPts val="0"/>
              </a:spcAft>
            </a:pPr>
            <a:r>
              <a:rPr lang="ar-SA" dirty="0">
                <a:latin typeface="Times New Roman"/>
                <a:cs typeface="Tahoma"/>
              </a:rPr>
              <a:t>4- عند وصول طرود النحل لموقع المنحل يجب تغذيتها تسكينها فى الخلايا. </a:t>
            </a:r>
            <a:endParaRPr lang="en-US" sz="1400" dirty="0">
              <a:effectLst/>
              <a:latin typeface="Times New Roman"/>
              <a:ea typeface="Times New Roman"/>
            </a:endParaRPr>
          </a:p>
          <a:p>
            <a:pPr marL="228600" marR="0" algn="just" rtl="1" fontAlgn="base">
              <a:lnSpc>
                <a:spcPct val="150000"/>
              </a:lnSpc>
              <a:spcBef>
                <a:spcPts val="0"/>
              </a:spcBef>
              <a:spcAft>
                <a:spcPts val="0"/>
              </a:spcAft>
            </a:pPr>
            <a:r>
              <a:rPr lang="ar-SA" dirty="0">
                <a:latin typeface="Times New Roman"/>
                <a:cs typeface="Tahoma"/>
              </a:rPr>
              <a:t>وفى مصر فإن الطريقة التى يتم إتباعها عادة (حيث تباع الطرود فى صناديق السفر يسع الصندوق خمسة براويز), هى وضع صناديق السفر على حوامل الخلايا الذى سبق تحديد مكانها ووضعها فيه وذلك عند وصول الطرود فى المساء.</a:t>
            </a:r>
            <a:endParaRPr lang="en-US" sz="1400" dirty="0">
              <a:effectLst/>
              <a:latin typeface="Times New Roman"/>
              <a:ea typeface="Times New Roman"/>
            </a:endParaRPr>
          </a:p>
          <a:p>
            <a:pPr marL="228600" marR="0" algn="just" rtl="1" fontAlgn="base">
              <a:lnSpc>
                <a:spcPct val="150000"/>
              </a:lnSpc>
              <a:spcBef>
                <a:spcPts val="0"/>
              </a:spcBef>
              <a:spcAft>
                <a:spcPts val="0"/>
              </a:spcAft>
            </a:pPr>
            <a:r>
              <a:rPr lang="ar-SA" dirty="0">
                <a:latin typeface="Times New Roman"/>
                <a:cs typeface="Tahoma"/>
              </a:rPr>
              <a:t>وبعد الانتهاء من توزيع صناديق السفر على حوامل الخلايا فانه يتم فتح باب كل صندوق مع تضييق فتحة المدخل بحيث يتسع لمرور نحلة واحدة حتى يتعود الئحل على مكانه الجديد وبعد يوم فإنه يتم إزالة صندوق السفر من على حامل الخلية ووضع صندوق التربية الجديد مكانه ثم يقوم النحال بالتدخين على صندوق السفر ثم تنزع مسامير الغطاء الخارجى ونقل الأقراص إلى صندوق التربية المعد لذلك مع التأكد من وجود الملكة ثم يتم هز بقية النحل الموجود فى الصندوق فوق الأقراص ثم يتم تغطية صندوق التربية بغطاء الخلية, ويفضل كثير من النحالين تقديم تغذية صناعية(محاليل سكرية) داخل غذاية جانبية يتم وضعها داخل صندوق التربية.</a:t>
            </a:r>
            <a:endParaRPr lang="ar-EG" dirty="0">
              <a:latin typeface="Times New Roman"/>
              <a:cs typeface="Tahoma"/>
            </a:endParaRPr>
          </a:p>
        </p:txBody>
      </p:sp>
    </p:spTree>
    <p:extLst>
      <p:ext uri="{BB962C8B-B14F-4D97-AF65-F5344CB8AC3E}">
        <p14:creationId xmlns:p14="http://schemas.microsoft.com/office/powerpoint/2010/main" val="3325719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914400" y="381001"/>
            <a:ext cx="7239000" cy="5486399"/>
          </a:xfrm>
          <a:prstGeom prst="rect">
            <a:avLst/>
          </a:prstGeom>
          <a:noFill/>
          <a:ln>
            <a:noFill/>
          </a:ln>
          <a:extLst/>
        </p:spPr>
      </p:pic>
      <p:sp>
        <p:nvSpPr>
          <p:cNvPr id="2" name="Rectangle 1"/>
          <p:cNvSpPr/>
          <p:nvPr/>
        </p:nvSpPr>
        <p:spPr>
          <a:xfrm>
            <a:off x="2328712" y="5883633"/>
            <a:ext cx="5878532" cy="578235"/>
          </a:xfrm>
          <a:prstGeom prst="rect">
            <a:avLst/>
          </a:prstGeom>
        </p:spPr>
        <p:txBody>
          <a:bodyPr wrap="none">
            <a:spAutoFit/>
          </a:bodyPr>
          <a:lstStyle/>
          <a:p>
            <a:pPr marL="228600" lvl="0" algn="just" rtl="1" fontAlgn="base">
              <a:lnSpc>
                <a:spcPct val="150000"/>
              </a:lnSpc>
            </a:pPr>
            <a:r>
              <a:rPr lang="ar-EG" sz="2400" b="1" dirty="0">
                <a:solidFill>
                  <a:srgbClr val="FF0000"/>
                </a:solidFill>
                <a:latin typeface="Times New Roman"/>
                <a:ea typeface="Times New Roman"/>
                <a:cs typeface="Tahoma"/>
              </a:rPr>
              <a:t>نظام يوضح وضع المنحل تحت الاشجار </a:t>
            </a:r>
            <a:endParaRPr lang="en-US" sz="2400" b="1" dirty="0">
              <a:solidFill>
                <a:srgbClr val="FF0000"/>
              </a:solidFill>
              <a:latin typeface="Times New Roman"/>
              <a:ea typeface="Times New Roman"/>
            </a:endParaRPr>
          </a:p>
        </p:txBody>
      </p:sp>
    </p:spTree>
    <p:extLst>
      <p:ext uri="{BB962C8B-B14F-4D97-AF65-F5344CB8AC3E}">
        <p14:creationId xmlns:p14="http://schemas.microsoft.com/office/powerpoint/2010/main" val="3344119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304800"/>
            <a:ext cx="8229599" cy="5410200"/>
          </a:xfrm>
          <a:prstGeom prst="rect">
            <a:avLst/>
          </a:prstGeom>
          <a:noFill/>
          <a:ln>
            <a:noFill/>
          </a:ln>
          <a:extLst/>
        </p:spPr>
      </p:pic>
      <p:sp>
        <p:nvSpPr>
          <p:cNvPr id="3" name="Rectangle 2"/>
          <p:cNvSpPr/>
          <p:nvPr/>
        </p:nvSpPr>
        <p:spPr>
          <a:xfrm>
            <a:off x="2547520" y="5715000"/>
            <a:ext cx="5440913" cy="578235"/>
          </a:xfrm>
          <a:prstGeom prst="rect">
            <a:avLst/>
          </a:prstGeom>
        </p:spPr>
        <p:txBody>
          <a:bodyPr wrap="none">
            <a:spAutoFit/>
          </a:bodyPr>
          <a:lstStyle/>
          <a:p>
            <a:pPr marL="228600" lvl="0" algn="just" rtl="1" fontAlgn="base">
              <a:lnSpc>
                <a:spcPct val="150000"/>
              </a:lnSpc>
            </a:pPr>
            <a:r>
              <a:rPr lang="ar-EG" sz="2400" b="1" dirty="0">
                <a:solidFill>
                  <a:srgbClr val="FF0000"/>
                </a:solidFill>
                <a:latin typeface="Times New Roman"/>
                <a:ea typeface="Times New Roman"/>
                <a:cs typeface="Tahoma"/>
              </a:rPr>
              <a:t>نظام يوضح وضع المنحل تحت مظلة</a:t>
            </a:r>
            <a:endParaRPr lang="en-US" sz="2400" b="1" dirty="0">
              <a:solidFill>
                <a:srgbClr val="FF0000"/>
              </a:solidFill>
              <a:latin typeface="Times New Roman"/>
              <a:ea typeface="Times New Roman"/>
            </a:endParaRPr>
          </a:p>
        </p:txBody>
      </p:sp>
    </p:spTree>
    <p:extLst>
      <p:ext uri="{BB962C8B-B14F-4D97-AF65-F5344CB8AC3E}">
        <p14:creationId xmlns:p14="http://schemas.microsoft.com/office/powerpoint/2010/main" val="391075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228600"/>
            <a:ext cx="8153400" cy="6096000"/>
          </a:xfrm>
          <a:prstGeom prst="rect">
            <a:avLst/>
          </a:prstGeom>
          <a:noFill/>
          <a:ln>
            <a:noFill/>
          </a:ln>
          <a:extLst/>
        </p:spPr>
      </p:pic>
      <p:sp>
        <p:nvSpPr>
          <p:cNvPr id="3" name="Rectangle 2"/>
          <p:cNvSpPr/>
          <p:nvPr/>
        </p:nvSpPr>
        <p:spPr>
          <a:xfrm>
            <a:off x="762000" y="6127365"/>
            <a:ext cx="7906332" cy="578235"/>
          </a:xfrm>
          <a:prstGeom prst="rect">
            <a:avLst/>
          </a:prstGeom>
        </p:spPr>
        <p:txBody>
          <a:bodyPr wrap="none">
            <a:spAutoFit/>
          </a:bodyPr>
          <a:lstStyle/>
          <a:p>
            <a:pPr marL="228600" lvl="0" algn="just" rtl="1" fontAlgn="base">
              <a:lnSpc>
                <a:spcPct val="150000"/>
              </a:lnSpc>
            </a:pPr>
            <a:r>
              <a:rPr lang="ar-EG" sz="2400" b="1" dirty="0">
                <a:solidFill>
                  <a:srgbClr val="FF0000"/>
                </a:solidFill>
                <a:latin typeface="Times New Roman"/>
                <a:ea typeface="Times New Roman"/>
                <a:cs typeface="Tahoma"/>
              </a:rPr>
              <a:t>نظام يوضح وضع المنحل على الارض وهو مدى صحته</a:t>
            </a:r>
            <a:endParaRPr lang="en-US" sz="2400" b="1" dirty="0">
              <a:solidFill>
                <a:srgbClr val="FF0000"/>
              </a:solidFill>
              <a:latin typeface="Times New Roman"/>
              <a:ea typeface="Times New Roman"/>
            </a:endParaRPr>
          </a:p>
        </p:txBody>
      </p:sp>
    </p:spTree>
    <p:extLst>
      <p:ext uri="{BB962C8B-B14F-4D97-AF65-F5344CB8AC3E}">
        <p14:creationId xmlns:p14="http://schemas.microsoft.com/office/powerpoint/2010/main" val="607545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TotalTime>
  <Words>1449</Words>
  <Application>Microsoft Office PowerPoint</Application>
  <PresentationFormat>On-screen Show (4:3)</PresentationFormat>
  <Paragraphs>341</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انشاء وادارة المناحل  المحاضرة الاولى المستوى الثاني برنامج الاقتصاد والارشاد والمجتمع الريفي  اثناء تعليق الدراسة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Dr.Nageh</dc:creator>
  <cp:lastModifiedBy>Dr.Nageh</cp:lastModifiedBy>
  <cp:revision>12</cp:revision>
  <dcterms:created xsi:type="dcterms:W3CDTF">2020-03-11T08:42:33Z</dcterms:created>
  <dcterms:modified xsi:type="dcterms:W3CDTF">2020-03-17T10:39:31Z</dcterms:modified>
</cp:coreProperties>
</file>